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5"/>
  </p:notesMasterIdLst>
  <p:sldIdLst>
    <p:sldId id="256" r:id="rId2"/>
    <p:sldId id="257" r:id="rId3"/>
    <p:sldId id="258" r:id="rId4"/>
    <p:sldId id="259" r:id="rId5"/>
    <p:sldId id="270" r:id="rId6"/>
    <p:sldId id="271" r:id="rId7"/>
    <p:sldId id="272" r:id="rId8"/>
    <p:sldId id="273" r:id="rId9"/>
    <p:sldId id="260" r:id="rId10"/>
    <p:sldId id="261" r:id="rId11"/>
    <p:sldId id="262" r:id="rId12"/>
    <p:sldId id="263" r:id="rId13"/>
    <p:sldId id="264" r:id="rId14"/>
    <p:sldId id="265" r:id="rId15"/>
    <p:sldId id="266" r:id="rId16"/>
    <p:sldId id="267" r:id="rId17"/>
    <p:sldId id="268" r:id="rId18"/>
    <p:sldId id="269" r:id="rId19"/>
    <p:sldId id="274" r:id="rId20"/>
    <p:sldId id="275" r:id="rId21"/>
    <p:sldId id="276"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88"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30B4655-8063-42EE-8202-77FA2F31D0F1}" type="datetimeFigureOut">
              <a:rPr lang="en-US" smtClean="0"/>
              <a:t>10/23/2012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232498-83F1-4FD1-A2C1-88E9A59BC1C8}" type="slidenum">
              <a:rPr lang="en-US" smtClean="0"/>
              <a:t>‹#›</a:t>
            </a:fld>
            <a:endParaRPr lang="en-US"/>
          </a:p>
        </p:txBody>
      </p:sp>
    </p:spTree>
    <p:extLst>
      <p:ext uri="{BB962C8B-B14F-4D97-AF65-F5344CB8AC3E}">
        <p14:creationId xmlns:p14="http://schemas.microsoft.com/office/powerpoint/2010/main" val="28969538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5CE999F-520D-48B5-9CFF-DBF2D3B5FB3D}" type="slidenum">
              <a:rPr lang="en-US" smtClean="0">
                <a:latin typeface="Lucida Sans" pitchFamily="34" charset="0"/>
              </a:rPr>
              <a:pPr eaLnBrk="1" hangingPunct="1"/>
              <a:t>8</a:t>
            </a:fld>
            <a:endParaRPr lang="en-US" smtClean="0">
              <a:latin typeface="Lucida Sans" pitchFamily="34" charset="0"/>
            </a:endParaRPr>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FBA042A8-E1F5-4BD8-89B8-4C2663497AE4}" type="datetimeFigureOut">
              <a:rPr lang="en-US" smtClean="0"/>
              <a:t>10/23/2012</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912B9D84-125C-4863-B5FF-7F4AC561DD2E}" type="slidenum">
              <a:rPr lang="en-US" smtClean="0"/>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BA042A8-E1F5-4BD8-89B8-4C2663497AE4}" type="datetimeFigureOut">
              <a:rPr lang="en-US" smtClean="0"/>
              <a:t>10/23/2012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2B9D84-125C-4863-B5FF-7F4AC561DD2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BA042A8-E1F5-4BD8-89B8-4C2663497AE4}" type="datetimeFigureOut">
              <a:rPr lang="en-US" smtClean="0"/>
              <a:t>10/23/2012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2B9D84-125C-4863-B5FF-7F4AC561DD2E}" type="slidenum">
              <a:rPr lang="en-US" smtClean="0"/>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r>
              <a:rPr lang="en-US"/>
              <a:t>Seana Willing</a:t>
            </a:r>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1A0A9AC0-4702-4862-87E3-2D8F7D1CD658}" type="slidenum">
              <a:rPr lang="en-US"/>
              <a:pPr>
                <a:defRPr/>
              </a:pPr>
              <a:t>‹#›</a:t>
            </a:fld>
            <a:endParaRPr lang="en-US" dirty="0"/>
          </a:p>
        </p:txBody>
      </p:sp>
    </p:spTree>
    <p:extLst>
      <p:ext uri="{BB962C8B-B14F-4D97-AF65-F5344CB8AC3E}">
        <p14:creationId xmlns:p14="http://schemas.microsoft.com/office/powerpoint/2010/main" val="3148219961"/>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BA042A8-E1F5-4BD8-89B8-4C2663497AE4}" type="datetimeFigureOut">
              <a:rPr lang="en-US" smtClean="0"/>
              <a:t>10/23/2012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2B9D84-125C-4863-B5FF-7F4AC561DD2E}" type="slidenum">
              <a:rPr lang="en-US" smtClean="0"/>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FBA042A8-E1F5-4BD8-89B8-4C2663497AE4}" type="datetimeFigureOut">
              <a:rPr lang="en-US" smtClean="0"/>
              <a:t>10/23/2012</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912B9D84-125C-4863-B5FF-7F4AC561DD2E}" type="slidenum">
              <a:rPr lang="en-US" smtClean="0"/>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BA042A8-E1F5-4BD8-89B8-4C2663497AE4}" type="datetimeFigureOut">
              <a:rPr lang="en-US" smtClean="0"/>
              <a:t>10/23/2012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2B9D84-125C-4863-B5FF-7F4AC561DD2E}" type="slidenum">
              <a:rPr lang="en-US" smtClean="0"/>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BA042A8-E1F5-4BD8-89B8-4C2663497AE4}" type="datetimeFigureOut">
              <a:rPr lang="en-US" smtClean="0"/>
              <a:t>10/23/2012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2B9D84-125C-4863-B5FF-7F4AC561DD2E}" type="slidenum">
              <a:rPr lang="en-US" smtClean="0"/>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BA042A8-E1F5-4BD8-89B8-4C2663497AE4}" type="datetimeFigureOut">
              <a:rPr lang="en-US" smtClean="0"/>
              <a:t>10/23/2012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2B9D84-125C-4863-B5FF-7F4AC561DD2E}" type="slidenum">
              <a:rPr lang="en-US" smtClean="0"/>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A042A8-E1F5-4BD8-89B8-4C2663497AE4}" type="datetimeFigureOut">
              <a:rPr lang="en-US" smtClean="0"/>
              <a:t>10/23/2012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2B9D84-125C-4863-B5FF-7F4AC561DD2E}" type="slidenum">
              <a:rPr lang="en-US" smtClean="0"/>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BA042A8-E1F5-4BD8-89B8-4C2663497AE4}" type="datetimeFigureOut">
              <a:rPr lang="en-US" smtClean="0"/>
              <a:t>10/23/2012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2B9D84-125C-4863-B5FF-7F4AC561DD2E}"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BA042A8-E1F5-4BD8-89B8-4C2663497AE4}" type="datetimeFigureOut">
              <a:rPr lang="en-US" smtClean="0"/>
              <a:t>10/23/2012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2B9D84-125C-4863-B5FF-7F4AC561DD2E}"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FBA042A8-E1F5-4BD8-89B8-4C2663497AE4}" type="datetimeFigureOut">
              <a:rPr lang="en-US" smtClean="0"/>
              <a:t>10/23/2012</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912B9D84-125C-4863-B5FF-7F4AC561DD2E}" type="slidenum">
              <a:rPr lang="en-US" smtClean="0"/>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4800" b="1" dirty="0" smtClean="0"/>
              <a:t>Judicial Demeanor</a:t>
            </a:r>
            <a:endParaRPr lang="en-US" sz="4800" b="1" dirty="0"/>
          </a:p>
        </p:txBody>
      </p:sp>
      <p:sp>
        <p:nvSpPr>
          <p:cNvPr id="3" name="Subtitle 2"/>
          <p:cNvSpPr>
            <a:spLocks noGrp="1"/>
          </p:cNvSpPr>
          <p:nvPr>
            <p:ph type="subTitle" idx="1"/>
          </p:nvPr>
        </p:nvSpPr>
        <p:spPr>
          <a:xfrm>
            <a:off x="1219200" y="5029200"/>
            <a:ext cx="6858000" cy="533400"/>
          </a:xfrm>
        </p:spPr>
        <p:txBody>
          <a:bodyPr>
            <a:noAutofit/>
          </a:bodyPr>
          <a:lstStyle/>
          <a:p>
            <a:r>
              <a:rPr lang="en-US" sz="1800" b="1" dirty="0" smtClean="0"/>
              <a:t>Judge Glenn D. Phillips</a:t>
            </a:r>
          </a:p>
          <a:p>
            <a:r>
              <a:rPr lang="en-US" sz="1800" b="1" dirty="0" smtClean="0"/>
              <a:t>City of Kilgore</a:t>
            </a:r>
            <a:endParaRPr lang="en-US" sz="1800" b="1" dirty="0"/>
          </a:p>
        </p:txBody>
      </p:sp>
    </p:spTree>
    <p:extLst>
      <p:ext uri="{BB962C8B-B14F-4D97-AF65-F5344CB8AC3E}">
        <p14:creationId xmlns:p14="http://schemas.microsoft.com/office/powerpoint/2010/main" val="29779182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dirty="0"/>
          </a:p>
        </p:txBody>
      </p:sp>
      <p:sp>
        <p:nvSpPr>
          <p:cNvPr id="4" name="Content Placeholder 3"/>
          <p:cNvSpPr>
            <a:spLocks noGrp="1"/>
          </p:cNvSpPr>
          <p:nvPr>
            <p:ph sz="quarter" idx="2"/>
          </p:nvPr>
        </p:nvSpPr>
        <p:spPr/>
        <p:txBody>
          <a:bodyPr/>
          <a:lstStyle/>
          <a:p>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9563" y="323850"/>
            <a:ext cx="8524875" cy="6210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569281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dirty="0"/>
          </a:p>
        </p:txBody>
      </p:sp>
      <p:sp>
        <p:nvSpPr>
          <p:cNvPr id="4" name="Content Placeholder 3"/>
          <p:cNvSpPr>
            <a:spLocks noGrp="1"/>
          </p:cNvSpPr>
          <p:nvPr>
            <p:ph sz="quarter" idx="2"/>
          </p:nvPr>
        </p:nvSpPr>
        <p:spPr/>
        <p:txBody>
          <a:bodyPr/>
          <a:lstStyle/>
          <a:p>
            <a:endParaRPr lang="en-U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675" y="600075"/>
            <a:ext cx="9010650" cy="565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203578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dirty="0"/>
          </a:p>
        </p:txBody>
      </p:sp>
      <p:sp>
        <p:nvSpPr>
          <p:cNvPr id="4" name="Content Placeholder 3"/>
          <p:cNvSpPr>
            <a:spLocks noGrp="1"/>
          </p:cNvSpPr>
          <p:nvPr>
            <p:ph sz="quarter" idx="2"/>
          </p:nvPr>
        </p:nvSpPr>
        <p:spPr/>
        <p:txBody>
          <a:bodyPr/>
          <a:lstStyle/>
          <a:p>
            <a:endParaRPr lang="en-US"/>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725" y="666750"/>
            <a:ext cx="8972550" cy="5524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427010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dirty="0"/>
          </a:p>
        </p:txBody>
      </p:sp>
      <p:sp>
        <p:nvSpPr>
          <p:cNvPr id="4" name="Content Placeholder 3"/>
          <p:cNvSpPr>
            <a:spLocks noGrp="1"/>
          </p:cNvSpPr>
          <p:nvPr>
            <p:ph sz="quarter" idx="2"/>
          </p:nvPr>
        </p:nvSpPr>
        <p:spPr/>
        <p:txBody>
          <a:bodyPr/>
          <a:lstStyle/>
          <a:p>
            <a:endParaRPr lang="en-US"/>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690563"/>
            <a:ext cx="9048750" cy="547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573174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dirty="0"/>
          </a:p>
        </p:txBody>
      </p:sp>
      <p:sp>
        <p:nvSpPr>
          <p:cNvPr id="4" name="Content Placeholder 3"/>
          <p:cNvSpPr>
            <a:spLocks noGrp="1"/>
          </p:cNvSpPr>
          <p:nvPr>
            <p:ph sz="quarter" idx="2"/>
          </p:nvPr>
        </p:nvSpPr>
        <p:spPr/>
        <p:txBody>
          <a:bodyPr/>
          <a:lstStyle/>
          <a:p>
            <a:endParaRPr lang="en-US"/>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825" y="271463"/>
            <a:ext cx="8896350" cy="6315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713443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dirty="0"/>
          </a:p>
        </p:txBody>
      </p:sp>
      <p:sp>
        <p:nvSpPr>
          <p:cNvPr id="4" name="Content Placeholder 3"/>
          <p:cNvSpPr>
            <a:spLocks noGrp="1"/>
          </p:cNvSpPr>
          <p:nvPr>
            <p:ph sz="quarter" idx="2"/>
          </p:nvPr>
        </p:nvSpPr>
        <p:spPr/>
        <p:txBody>
          <a:bodyPr/>
          <a:lstStyle/>
          <a:p>
            <a:endParaRPr lang="en-US"/>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839058" y="1829657"/>
            <a:ext cx="10295066" cy="70929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564402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dirty="0"/>
          </a:p>
        </p:txBody>
      </p:sp>
      <p:sp>
        <p:nvSpPr>
          <p:cNvPr id="4" name="Content Placeholder 3"/>
          <p:cNvSpPr>
            <a:spLocks noGrp="1"/>
          </p:cNvSpPr>
          <p:nvPr>
            <p:ph sz="quarter" idx="2"/>
          </p:nvPr>
        </p:nvSpPr>
        <p:spPr/>
        <p:txBody>
          <a:bodyPr/>
          <a:lstStyle/>
          <a:p>
            <a:endParaRPr lang="en-US"/>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446822" y="-1610578"/>
            <a:ext cx="9732844" cy="670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486570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21069754">
            <a:off x="457200" y="228600"/>
            <a:ext cx="8229600" cy="914400"/>
          </a:xfrm>
        </p:spPr>
        <p:txBody>
          <a:bodyPr/>
          <a:lstStyle/>
          <a:p>
            <a:endParaRPr lang="en-US" dirty="0"/>
          </a:p>
        </p:txBody>
      </p:sp>
      <p:sp>
        <p:nvSpPr>
          <p:cNvPr id="3" name="Content Placeholder 2"/>
          <p:cNvSpPr>
            <a:spLocks noGrp="1"/>
          </p:cNvSpPr>
          <p:nvPr>
            <p:ph sz="quarter" idx="1"/>
          </p:nvPr>
        </p:nvSpPr>
        <p:spPr/>
        <p:txBody>
          <a:bodyPr/>
          <a:lstStyle/>
          <a:p>
            <a:endParaRPr lang="en-US" dirty="0"/>
          </a:p>
        </p:txBody>
      </p:sp>
      <p:sp>
        <p:nvSpPr>
          <p:cNvPr id="4" name="Content Placeholder 3"/>
          <p:cNvSpPr>
            <a:spLocks noGrp="1"/>
          </p:cNvSpPr>
          <p:nvPr>
            <p:ph sz="quarter" idx="2"/>
          </p:nvPr>
        </p:nvSpPr>
        <p:spPr/>
        <p:txBody>
          <a:bodyPr/>
          <a:lstStyle/>
          <a:p>
            <a:endParaRPr lang="en-US"/>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598634" y="163367"/>
            <a:ext cx="7623176" cy="56200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339964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algn="ctr"/>
            <a:r>
              <a:rPr lang="en-US" sz="3600" b="1" dirty="0" smtClean="0"/>
              <a:t>Hypothetical One</a:t>
            </a:r>
            <a:endParaRPr lang="en-US" sz="3600" b="1" dirty="0"/>
          </a:p>
        </p:txBody>
      </p:sp>
      <p:sp>
        <p:nvSpPr>
          <p:cNvPr id="6" name="Content Placeholder 5"/>
          <p:cNvSpPr>
            <a:spLocks noGrp="1"/>
          </p:cNvSpPr>
          <p:nvPr>
            <p:ph sz="quarter" idx="1"/>
          </p:nvPr>
        </p:nvSpPr>
        <p:spPr/>
        <p:txBody>
          <a:bodyPr>
            <a:normAutofit/>
          </a:bodyPr>
          <a:lstStyle/>
          <a:p>
            <a:r>
              <a:rPr lang="en-US" b="1" dirty="0"/>
              <a:t>On Saturday afternoon, Judge Joe was at home, mowing his yard, when he got a call from the Police Department asking if he could come to court to magistrate several defendants who had been arrested for possession of dangerous drugs.  A local civic group had recently passed out t-shirts bearing a slogan “Down With Dope, Up With Hope” and Judge Joe was wearing the t-shirt while mowing the yard.  Since it was a Saturday Judge Joe did not change clothes and drove to the court to magistrate the defendants. </a:t>
            </a:r>
            <a:endParaRPr lang="en-US" dirty="0"/>
          </a:p>
        </p:txBody>
      </p:sp>
    </p:spTree>
    <p:extLst>
      <p:ext uri="{BB962C8B-B14F-4D97-AF65-F5344CB8AC3E}">
        <p14:creationId xmlns:p14="http://schemas.microsoft.com/office/powerpoint/2010/main" val="21333126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Hypothetical </a:t>
            </a:r>
            <a:r>
              <a:rPr lang="en-US" b="1" dirty="0" smtClean="0"/>
              <a:t>One, continued</a:t>
            </a:r>
            <a:endParaRPr lang="en-US" dirty="0"/>
          </a:p>
        </p:txBody>
      </p:sp>
      <p:sp>
        <p:nvSpPr>
          <p:cNvPr id="3" name="Content Placeholder 2"/>
          <p:cNvSpPr>
            <a:spLocks noGrp="1"/>
          </p:cNvSpPr>
          <p:nvPr>
            <p:ph sz="quarter" idx="1"/>
          </p:nvPr>
        </p:nvSpPr>
        <p:spPr/>
        <p:txBody>
          <a:bodyPr/>
          <a:lstStyle/>
          <a:p>
            <a:r>
              <a:rPr lang="en-US" b="1" dirty="0"/>
              <a:t>When he arrived he went straight to the courtroom, without donning his robe.   The Judge was surprised that several members of the civic group were in the courtroom when the prisoners were brought in to see the Judge. A TV photographer was also present.  That night the TV station ran a story on the defendants, prominently showing Judge Joe in his “Down With Dope, Up With Hope” t-shirt.   A Municipal Judge from an adjacent county saw the news story and on Monday filed a complaint on Judge Joe with the Commission.  Result?</a:t>
            </a:r>
            <a:endParaRPr lang="en-US" dirty="0"/>
          </a:p>
          <a:p>
            <a:endParaRPr lang="en-US" dirty="0"/>
          </a:p>
        </p:txBody>
      </p:sp>
    </p:spTree>
    <p:extLst>
      <p:ext uri="{BB962C8B-B14F-4D97-AF65-F5344CB8AC3E}">
        <p14:creationId xmlns:p14="http://schemas.microsoft.com/office/powerpoint/2010/main" val="5570539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b="1" dirty="0" smtClean="0"/>
              <a:t>Judicial Demeanor</a:t>
            </a:r>
            <a:endParaRPr lang="en-US" sz="4400" b="1" dirty="0"/>
          </a:p>
        </p:txBody>
      </p:sp>
      <p:sp>
        <p:nvSpPr>
          <p:cNvPr id="3" name="Content Placeholder 2"/>
          <p:cNvSpPr>
            <a:spLocks noGrp="1"/>
          </p:cNvSpPr>
          <p:nvPr>
            <p:ph sz="quarter" idx="1"/>
          </p:nvPr>
        </p:nvSpPr>
        <p:spPr>
          <a:xfrm>
            <a:off x="1828800" y="1981200"/>
            <a:ext cx="5486400" cy="2880360"/>
          </a:xfrm>
        </p:spPr>
        <p:txBody>
          <a:bodyPr>
            <a:noAutofit/>
          </a:bodyPr>
          <a:lstStyle/>
          <a:p>
            <a:pPr marL="0" indent="0" algn="ctr">
              <a:buNone/>
            </a:pPr>
            <a:r>
              <a:rPr lang="en-US" sz="3600" b="1" dirty="0" smtClean="0"/>
              <a:t>“Important as it is that people should get justice, it is even more important that they be made to feel and see that they are getting it.”</a:t>
            </a:r>
            <a:endParaRPr lang="en-US" sz="3600" b="1" dirty="0"/>
          </a:p>
        </p:txBody>
      </p:sp>
    </p:spTree>
    <p:extLst>
      <p:ext uri="{BB962C8B-B14F-4D97-AF65-F5344CB8AC3E}">
        <p14:creationId xmlns:p14="http://schemas.microsoft.com/office/powerpoint/2010/main" val="1504972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Hypothetical </a:t>
            </a:r>
            <a:r>
              <a:rPr lang="en-US" b="1" dirty="0" smtClean="0"/>
              <a:t>Two</a:t>
            </a:r>
            <a:endParaRPr lang="en-US" dirty="0"/>
          </a:p>
        </p:txBody>
      </p:sp>
      <p:sp>
        <p:nvSpPr>
          <p:cNvPr id="3" name="Content Placeholder 2"/>
          <p:cNvSpPr>
            <a:spLocks noGrp="1"/>
          </p:cNvSpPr>
          <p:nvPr>
            <p:ph sz="quarter" idx="1"/>
          </p:nvPr>
        </p:nvSpPr>
        <p:spPr/>
        <p:txBody>
          <a:bodyPr>
            <a:normAutofit/>
          </a:bodyPr>
          <a:lstStyle/>
          <a:p>
            <a:r>
              <a:rPr lang="en-US" b="1" dirty="0"/>
              <a:t>On Tuesday, Judge Joe went to the </a:t>
            </a:r>
            <a:r>
              <a:rPr lang="en-US" b="1" dirty="0" err="1"/>
              <a:t>Smallville</a:t>
            </a:r>
            <a:r>
              <a:rPr lang="en-US" b="1" dirty="0"/>
              <a:t> jail to perform his magistrate duties on the defendants arrested overnight.  The first prisoner was charged with Class C disorderly conduct. When Judge Joe introduced himself the defendant immediately informed Judge Joe that Ace Smith was his attorney and he wanted to contact Ace before proceeding.  </a:t>
            </a:r>
            <a:endParaRPr lang="en-US" dirty="0"/>
          </a:p>
        </p:txBody>
      </p:sp>
    </p:spTree>
    <p:extLst>
      <p:ext uri="{BB962C8B-B14F-4D97-AF65-F5344CB8AC3E}">
        <p14:creationId xmlns:p14="http://schemas.microsoft.com/office/powerpoint/2010/main" val="7588624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b="1" dirty="0"/>
              <a:t>Hypothetical </a:t>
            </a:r>
            <a:r>
              <a:rPr lang="en-US" b="1" dirty="0" smtClean="0"/>
              <a:t>Two, continued</a:t>
            </a:r>
            <a:endParaRPr lang="en-US" dirty="0"/>
          </a:p>
        </p:txBody>
      </p:sp>
      <p:sp>
        <p:nvSpPr>
          <p:cNvPr id="3" name="Content Placeholder 2"/>
          <p:cNvSpPr>
            <a:spLocks noGrp="1"/>
          </p:cNvSpPr>
          <p:nvPr>
            <p:ph sz="quarter" idx="1"/>
          </p:nvPr>
        </p:nvSpPr>
        <p:spPr/>
        <p:txBody>
          <a:bodyPr/>
          <a:lstStyle/>
          <a:p>
            <a:r>
              <a:rPr lang="en-US" b="1" dirty="0"/>
              <a:t>Judge Joe actually despised Ace, but concealed his feelings and informed the defendant that an attorney was not necessary and demanded that the defendant enter a plea.  Later that day, Ace, who despised Judge Joe, was informed that the defendant had wanted to contact him before entering a plea.  Ace immediately fired off a letter of complaint to the Commission.  Result?</a:t>
            </a:r>
            <a:endParaRPr lang="en-US" dirty="0"/>
          </a:p>
        </p:txBody>
      </p:sp>
    </p:spTree>
    <p:extLst>
      <p:ext uri="{BB962C8B-B14F-4D97-AF65-F5344CB8AC3E}">
        <p14:creationId xmlns:p14="http://schemas.microsoft.com/office/powerpoint/2010/main" val="41293289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Hypothetical </a:t>
            </a:r>
            <a:r>
              <a:rPr lang="en-US" b="1" dirty="0" smtClean="0"/>
              <a:t>Three</a:t>
            </a:r>
            <a:endParaRPr lang="en-US" dirty="0"/>
          </a:p>
        </p:txBody>
      </p:sp>
      <p:sp>
        <p:nvSpPr>
          <p:cNvPr id="3" name="Content Placeholder 2"/>
          <p:cNvSpPr>
            <a:spLocks noGrp="1"/>
          </p:cNvSpPr>
          <p:nvPr>
            <p:ph sz="quarter" idx="1"/>
          </p:nvPr>
        </p:nvSpPr>
        <p:spPr/>
        <p:txBody>
          <a:bodyPr>
            <a:normAutofit/>
          </a:bodyPr>
          <a:lstStyle/>
          <a:p>
            <a:r>
              <a:rPr lang="en-US" b="1" dirty="0"/>
              <a:t>On Monday, Judge Joe’s first case involves an assault by threat case.  A woman is accused of threatening her former spouse at a local bar.  On cross-examination the victim admits that he was too drunk to recall what happened and there were no other witnesses.  Judge Joe renders his verdict of </a:t>
            </a:r>
            <a:r>
              <a:rPr lang="en-US" b="1" dirty="0" err="1"/>
              <a:t>acquital</a:t>
            </a:r>
            <a:r>
              <a:rPr lang="en-US" b="1" dirty="0"/>
              <a:t> for the woman.  </a:t>
            </a:r>
            <a:endParaRPr lang="en-US" dirty="0"/>
          </a:p>
        </p:txBody>
      </p:sp>
    </p:spTree>
    <p:extLst>
      <p:ext uri="{BB962C8B-B14F-4D97-AF65-F5344CB8AC3E}">
        <p14:creationId xmlns:p14="http://schemas.microsoft.com/office/powerpoint/2010/main" val="35051376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Hypothetical </a:t>
            </a:r>
            <a:r>
              <a:rPr lang="en-US" b="1" dirty="0" smtClean="0"/>
              <a:t>Three, continued</a:t>
            </a:r>
            <a:endParaRPr lang="en-US" dirty="0"/>
          </a:p>
        </p:txBody>
      </p:sp>
      <p:sp>
        <p:nvSpPr>
          <p:cNvPr id="3" name="Content Placeholder 2"/>
          <p:cNvSpPr>
            <a:spLocks noGrp="1"/>
          </p:cNvSpPr>
          <p:nvPr>
            <p:ph sz="quarter" idx="1"/>
          </p:nvPr>
        </p:nvSpPr>
        <p:spPr/>
        <p:txBody>
          <a:bodyPr>
            <a:normAutofit/>
          </a:bodyPr>
          <a:lstStyle/>
          <a:p>
            <a:r>
              <a:rPr lang="en-US" b="1" dirty="0"/>
              <a:t>As Judge Joe was leaving the courtroom, the woman approached him to thank him for the acquittal and gives Judge Joe a big hug and a kiss.  A startled Judge Joe excuses himself while giving his bailiff an angry look.  This time the former husband is not too drunk to recall what happened and immediately filed a complaint with the Commission.  Result?        </a:t>
            </a:r>
            <a:endParaRPr lang="en-US" dirty="0"/>
          </a:p>
          <a:p>
            <a:r>
              <a:rPr lang="en-US" b="1" dirty="0"/>
              <a:t> </a:t>
            </a:r>
            <a:endParaRPr lang="en-US" dirty="0"/>
          </a:p>
        </p:txBody>
      </p:sp>
    </p:spTree>
    <p:extLst>
      <p:ext uri="{BB962C8B-B14F-4D97-AF65-F5344CB8AC3E}">
        <p14:creationId xmlns:p14="http://schemas.microsoft.com/office/powerpoint/2010/main" val="35051376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Hypothetical </a:t>
            </a:r>
            <a:r>
              <a:rPr lang="en-US" b="1" dirty="0" smtClean="0"/>
              <a:t>Four</a:t>
            </a:r>
            <a:endParaRPr lang="en-US" dirty="0"/>
          </a:p>
        </p:txBody>
      </p:sp>
      <p:sp>
        <p:nvSpPr>
          <p:cNvPr id="3" name="Content Placeholder 2"/>
          <p:cNvSpPr>
            <a:spLocks noGrp="1"/>
          </p:cNvSpPr>
          <p:nvPr>
            <p:ph sz="quarter" idx="1"/>
          </p:nvPr>
        </p:nvSpPr>
        <p:spPr/>
        <p:txBody>
          <a:bodyPr>
            <a:normAutofit/>
          </a:bodyPr>
          <a:lstStyle/>
          <a:p>
            <a:r>
              <a:rPr lang="en-US" b="1" dirty="0"/>
              <a:t>Each year the </a:t>
            </a:r>
            <a:r>
              <a:rPr lang="en-US" b="1" dirty="0" err="1"/>
              <a:t>Bigtown</a:t>
            </a:r>
            <a:r>
              <a:rPr lang="en-US" b="1" dirty="0"/>
              <a:t> Bar Association held a Christmas Party and Judge Bob was always invited.  Judge Bob enjoyed a substantial quantity of Crown Royal, but was not disorderly and behaved as a gentleman.  Judge Bob drove himself home.  Shortly thereafter, Judge Bob received a notification from the Commission that he had been accused of getting drunk in public at the Christmas Party and driving while he was drunk. The Complaint was anonymous.  Result?</a:t>
            </a:r>
            <a:endParaRPr lang="en-US" dirty="0"/>
          </a:p>
        </p:txBody>
      </p:sp>
    </p:spTree>
    <p:extLst>
      <p:ext uri="{BB962C8B-B14F-4D97-AF65-F5344CB8AC3E}">
        <p14:creationId xmlns:p14="http://schemas.microsoft.com/office/powerpoint/2010/main" val="35051376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Hypothetical </a:t>
            </a:r>
            <a:r>
              <a:rPr lang="en-US" b="1" dirty="0" smtClean="0"/>
              <a:t>Five</a:t>
            </a:r>
            <a:endParaRPr lang="en-US" dirty="0"/>
          </a:p>
        </p:txBody>
      </p:sp>
      <p:sp>
        <p:nvSpPr>
          <p:cNvPr id="3" name="Content Placeholder 2"/>
          <p:cNvSpPr>
            <a:spLocks noGrp="1"/>
          </p:cNvSpPr>
          <p:nvPr>
            <p:ph sz="quarter" idx="1"/>
          </p:nvPr>
        </p:nvSpPr>
        <p:spPr/>
        <p:txBody>
          <a:bodyPr>
            <a:normAutofit/>
          </a:bodyPr>
          <a:lstStyle/>
          <a:p>
            <a:r>
              <a:rPr lang="en-US" b="1" dirty="0"/>
              <a:t>The </a:t>
            </a:r>
            <a:r>
              <a:rPr lang="en-US" b="1" dirty="0" err="1"/>
              <a:t>Bigtown</a:t>
            </a:r>
            <a:r>
              <a:rPr lang="en-US" b="1" dirty="0"/>
              <a:t> TV station conducted an annual charity event where prominent citizens were “jailed” and “fined” to raise money for a charitable cause.  The TV station approached Judge Bob and requested him to be the “on air” Judge who would set the fines for the “jailed” citizens.  Judge Bob had a conflict and declined, but the local JP accepted the opportunity for some free publicity and participated in the event.  A formerly unsuccessful candidate for the JP job saw the program and filed a complaint against the JP with the Commission.  Result?</a:t>
            </a:r>
            <a:endParaRPr lang="en-US" dirty="0"/>
          </a:p>
        </p:txBody>
      </p:sp>
    </p:spTree>
    <p:extLst>
      <p:ext uri="{BB962C8B-B14F-4D97-AF65-F5344CB8AC3E}">
        <p14:creationId xmlns:p14="http://schemas.microsoft.com/office/powerpoint/2010/main" val="35051376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Hypothetical </a:t>
            </a:r>
            <a:r>
              <a:rPr lang="en-US" b="1" dirty="0" smtClean="0"/>
              <a:t>Five, continued</a:t>
            </a:r>
            <a:endParaRPr lang="en-US" dirty="0"/>
          </a:p>
        </p:txBody>
      </p:sp>
      <p:sp>
        <p:nvSpPr>
          <p:cNvPr id="3" name="Content Placeholder 2"/>
          <p:cNvSpPr>
            <a:spLocks noGrp="1"/>
          </p:cNvSpPr>
          <p:nvPr>
            <p:ph sz="quarter" idx="1"/>
          </p:nvPr>
        </p:nvSpPr>
        <p:spPr/>
        <p:txBody>
          <a:bodyPr>
            <a:normAutofit/>
          </a:bodyPr>
          <a:lstStyle/>
          <a:p>
            <a:r>
              <a:rPr lang="en-US" b="1" dirty="0"/>
              <a:t>The following week Judge Bob did participate as a panelist on a TV program honoring the American system of justice and discussed potential improvements to the judicial system.  </a:t>
            </a:r>
            <a:endParaRPr lang="en-US" b="1" dirty="0" smtClean="0"/>
          </a:p>
          <a:p>
            <a:r>
              <a:rPr lang="en-US" b="1" dirty="0" smtClean="0"/>
              <a:t>What </a:t>
            </a:r>
            <a:r>
              <a:rPr lang="en-US" b="1" dirty="0"/>
              <a:t>would the result have been if a complaint had been filed?</a:t>
            </a:r>
            <a:endParaRPr lang="en-US" dirty="0"/>
          </a:p>
        </p:txBody>
      </p:sp>
    </p:spTree>
    <p:extLst>
      <p:ext uri="{BB962C8B-B14F-4D97-AF65-F5344CB8AC3E}">
        <p14:creationId xmlns:p14="http://schemas.microsoft.com/office/powerpoint/2010/main" val="35051376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Hypothetical </a:t>
            </a:r>
            <a:r>
              <a:rPr lang="en-US" b="1" dirty="0" smtClean="0"/>
              <a:t>Six</a:t>
            </a:r>
            <a:endParaRPr lang="en-US" dirty="0"/>
          </a:p>
        </p:txBody>
      </p:sp>
      <p:sp>
        <p:nvSpPr>
          <p:cNvPr id="3" name="Content Placeholder 2"/>
          <p:cNvSpPr>
            <a:spLocks noGrp="1"/>
          </p:cNvSpPr>
          <p:nvPr>
            <p:ph sz="quarter" idx="1"/>
          </p:nvPr>
        </p:nvSpPr>
        <p:spPr/>
        <p:txBody>
          <a:bodyPr>
            <a:normAutofit/>
          </a:bodyPr>
          <a:lstStyle/>
          <a:p>
            <a:r>
              <a:rPr lang="en-US" b="1" dirty="0"/>
              <a:t>Due to budget cuts, the </a:t>
            </a:r>
            <a:r>
              <a:rPr lang="en-US" b="1" dirty="0" err="1"/>
              <a:t>Smallville</a:t>
            </a:r>
            <a:r>
              <a:rPr lang="en-US" b="1" dirty="0"/>
              <a:t> Police Department was severely under funded. The Police Chief called Judge Joe and requested that the Judge appear with him at the press conference at City Hall to inform the public that the city desperately needed additional police officers.  </a:t>
            </a:r>
            <a:endParaRPr lang="en-US" dirty="0"/>
          </a:p>
        </p:txBody>
      </p:sp>
    </p:spTree>
    <p:extLst>
      <p:ext uri="{BB962C8B-B14F-4D97-AF65-F5344CB8AC3E}">
        <p14:creationId xmlns:p14="http://schemas.microsoft.com/office/powerpoint/2010/main" val="35051376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Hypothetical </a:t>
            </a:r>
            <a:r>
              <a:rPr lang="en-US" b="1" dirty="0" smtClean="0"/>
              <a:t>Six, continued</a:t>
            </a:r>
            <a:endParaRPr lang="en-US" dirty="0"/>
          </a:p>
        </p:txBody>
      </p:sp>
      <p:sp>
        <p:nvSpPr>
          <p:cNvPr id="3" name="Content Placeholder 2"/>
          <p:cNvSpPr>
            <a:spLocks noGrp="1"/>
          </p:cNvSpPr>
          <p:nvPr>
            <p:ph sz="quarter" idx="1"/>
          </p:nvPr>
        </p:nvSpPr>
        <p:spPr/>
        <p:txBody>
          <a:bodyPr>
            <a:normAutofit/>
          </a:bodyPr>
          <a:lstStyle/>
          <a:p>
            <a:r>
              <a:rPr lang="en-US" b="1" dirty="0"/>
              <a:t>Judge Joe complied and the next day a news story, along with a photo of the Chief and Judge Joe, in his robe, standing in front of City Hall was in many newspapers in the State.  A Municipal Judge in another city, over 400 miles away saw the photo and took offense to Judge Joe appearing at the press conference in his robe, so he sent the photo to the Commission.</a:t>
            </a:r>
            <a:endParaRPr lang="en-US" dirty="0"/>
          </a:p>
          <a:p>
            <a:r>
              <a:rPr lang="en-US" b="1" dirty="0"/>
              <a:t> </a:t>
            </a:r>
            <a:endParaRPr lang="en-US" dirty="0"/>
          </a:p>
        </p:txBody>
      </p:sp>
    </p:spTree>
    <p:extLst>
      <p:ext uri="{BB962C8B-B14F-4D97-AF65-F5344CB8AC3E}">
        <p14:creationId xmlns:p14="http://schemas.microsoft.com/office/powerpoint/2010/main" val="35051376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Hypothetical </a:t>
            </a:r>
            <a:r>
              <a:rPr lang="en-US" b="1" dirty="0" smtClean="0"/>
              <a:t>Seven</a:t>
            </a:r>
            <a:endParaRPr lang="en-US" dirty="0"/>
          </a:p>
        </p:txBody>
      </p:sp>
      <p:sp>
        <p:nvSpPr>
          <p:cNvPr id="3" name="Content Placeholder 2"/>
          <p:cNvSpPr>
            <a:spLocks noGrp="1"/>
          </p:cNvSpPr>
          <p:nvPr>
            <p:ph sz="quarter" idx="1"/>
          </p:nvPr>
        </p:nvSpPr>
        <p:spPr/>
        <p:txBody>
          <a:bodyPr>
            <a:normAutofit/>
          </a:bodyPr>
          <a:lstStyle/>
          <a:p>
            <a:r>
              <a:rPr lang="en-US" b="1" dirty="0"/>
              <a:t>The City provided Judge Joe with letterhead which clearly identified Joe as a “Judge”.   Judge Joe used the letterhead to write to his favorite fishing guide in Del Rio to confirm a date to go fishing.  A city staff member was incensed that Judge Joe would use his “Judge” letterhead for personal business and secretly filed a complaint with the Commission.  Result?</a:t>
            </a:r>
            <a:endParaRPr lang="en-US" dirty="0"/>
          </a:p>
          <a:p>
            <a:r>
              <a:rPr lang="en-US" b="1" dirty="0"/>
              <a:t> </a:t>
            </a:r>
            <a:endParaRPr lang="en-US" dirty="0"/>
          </a:p>
        </p:txBody>
      </p:sp>
    </p:spTree>
    <p:extLst>
      <p:ext uri="{BB962C8B-B14F-4D97-AF65-F5344CB8AC3E}">
        <p14:creationId xmlns:p14="http://schemas.microsoft.com/office/powerpoint/2010/main" val="3505137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smtClean="0"/>
              <a:t>A Good Judge</a:t>
            </a:r>
            <a:endParaRPr lang="en-US" sz="4800" b="1" dirty="0"/>
          </a:p>
        </p:txBody>
      </p:sp>
      <p:sp>
        <p:nvSpPr>
          <p:cNvPr id="3" name="Content Placeholder 2"/>
          <p:cNvSpPr>
            <a:spLocks noGrp="1"/>
          </p:cNvSpPr>
          <p:nvPr>
            <p:ph sz="quarter" idx="1"/>
          </p:nvPr>
        </p:nvSpPr>
        <p:spPr/>
        <p:txBody>
          <a:bodyPr/>
          <a:lstStyle/>
          <a:p>
            <a:r>
              <a:rPr lang="en-US" b="1" dirty="0" smtClean="0"/>
              <a:t>Appears to be fair and impartial</a:t>
            </a:r>
          </a:p>
          <a:p>
            <a:r>
              <a:rPr lang="en-US" b="1" dirty="0" smtClean="0"/>
              <a:t>Appears to listen to the parties</a:t>
            </a:r>
          </a:p>
          <a:p>
            <a:r>
              <a:rPr lang="en-US" b="1" dirty="0" smtClean="0"/>
              <a:t>Appears professional (looks like he knows what he is doing)</a:t>
            </a:r>
          </a:p>
          <a:p>
            <a:r>
              <a:rPr lang="en-US" b="1" dirty="0" smtClean="0"/>
              <a:t>Is polite</a:t>
            </a:r>
          </a:p>
          <a:p>
            <a:r>
              <a:rPr lang="en-US" b="1" dirty="0" smtClean="0"/>
              <a:t>Controls his or her courtroom</a:t>
            </a:r>
          </a:p>
          <a:p>
            <a:r>
              <a:rPr lang="en-US" b="1" dirty="0" smtClean="0"/>
              <a:t>Is patient</a:t>
            </a:r>
          </a:p>
          <a:p>
            <a:r>
              <a:rPr lang="en-US" b="1" dirty="0" smtClean="0"/>
              <a:t>Is dignified</a:t>
            </a:r>
          </a:p>
          <a:p>
            <a:r>
              <a:rPr lang="en-US" b="1" dirty="0" smtClean="0"/>
              <a:t>Has respect for parties and witnesses’ feelings</a:t>
            </a:r>
            <a:endParaRPr lang="en-US" b="1" dirty="0"/>
          </a:p>
        </p:txBody>
      </p:sp>
    </p:spTree>
    <p:extLst>
      <p:ext uri="{BB962C8B-B14F-4D97-AF65-F5344CB8AC3E}">
        <p14:creationId xmlns:p14="http://schemas.microsoft.com/office/powerpoint/2010/main" val="232277749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Hypothetical </a:t>
            </a:r>
            <a:r>
              <a:rPr lang="en-US" b="1" dirty="0" smtClean="0"/>
              <a:t>Eight</a:t>
            </a:r>
            <a:endParaRPr lang="en-US" dirty="0"/>
          </a:p>
        </p:txBody>
      </p:sp>
      <p:sp>
        <p:nvSpPr>
          <p:cNvPr id="3" name="Content Placeholder 2"/>
          <p:cNvSpPr>
            <a:spLocks noGrp="1"/>
          </p:cNvSpPr>
          <p:nvPr>
            <p:ph sz="quarter" idx="1"/>
          </p:nvPr>
        </p:nvSpPr>
        <p:spPr/>
        <p:txBody>
          <a:bodyPr>
            <a:normAutofit/>
          </a:bodyPr>
          <a:lstStyle/>
          <a:p>
            <a:r>
              <a:rPr lang="en-US" b="1" dirty="0"/>
              <a:t>Judge Joe’s friend, Jeff, decides to run for District Judge.  Judge Joe is smart enough to know that he cannot endorse Jeff, but Judge Joe’s wife, Melissa, wants to help out so she arranges to hold a fund raiser for Jeff at her residence.   Jeff’s opponent feels that Judge Joe is endorsing Jeff and files a complaint with the Commission.   Result?</a:t>
            </a:r>
            <a:endParaRPr lang="en-US" dirty="0"/>
          </a:p>
          <a:p>
            <a:pPr marL="0" indent="0">
              <a:buNone/>
            </a:pPr>
            <a:endParaRPr lang="en-US" dirty="0"/>
          </a:p>
        </p:txBody>
      </p:sp>
    </p:spTree>
    <p:extLst>
      <p:ext uri="{BB962C8B-B14F-4D97-AF65-F5344CB8AC3E}">
        <p14:creationId xmlns:p14="http://schemas.microsoft.com/office/powerpoint/2010/main" val="35051376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Hypothetical </a:t>
            </a:r>
            <a:r>
              <a:rPr lang="en-US" b="1" dirty="0" smtClean="0"/>
              <a:t>Nine</a:t>
            </a:r>
            <a:endParaRPr lang="en-US" dirty="0"/>
          </a:p>
        </p:txBody>
      </p:sp>
      <p:sp>
        <p:nvSpPr>
          <p:cNvPr id="3" name="Content Placeholder 2"/>
          <p:cNvSpPr>
            <a:spLocks noGrp="1"/>
          </p:cNvSpPr>
          <p:nvPr>
            <p:ph sz="quarter" idx="1"/>
          </p:nvPr>
        </p:nvSpPr>
        <p:spPr/>
        <p:txBody>
          <a:bodyPr>
            <a:normAutofit/>
          </a:bodyPr>
          <a:lstStyle/>
          <a:p>
            <a:r>
              <a:rPr lang="en-US" b="1" dirty="0"/>
              <a:t>Judge Joe is really busy this year and he just does not get around to attending the mandatory judicial education.  The Education Center notifies the Commission.</a:t>
            </a:r>
            <a:endParaRPr lang="en-US" dirty="0"/>
          </a:p>
          <a:p>
            <a:r>
              <a:rPr lang="en-US" b="1" dirty="0" smtClean="0"/>
              <a:t>Result</a:t>
            </a:r>
            <a:r>
              <a:rPr lang="en-US" b="1" dirty="0"/>
              <a:t>?</a:t>
            </a:r>
            <a:endParaRPr lang="en-US" dirty="0"/>
          </a:p>
          <a:p>
            <a:pPr marL="0" indent="0">
              <a:buNone/>
            </a:pPr>
            <a:r>
              <a:rPr lang="en-US" b="1" dirty="0"/>
              <a:t> </a:t>
            </a:r>
            <a:endParaRPr lang="en-US" dirty="0"/>
          </a:p>
          <a:p>
            <a:pPr marL="0" indent="0">
              <a:buNone/>
            </a:pPr>
            <a:endParaRPr lang="en-US" dirty="0"/>
          </a:p>
        </p:txBody>
      </p:sp>
    </p:spTree>
    <p:extLst>
      <p:ext uri="{BB962C8B-B14F-4D97-AF65-F5344CB8AC3E}">
        <p14:creationId xmlns:p14="http://schemas.microsoft.com/office/powerpoint/2010/main" val="1807199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Hypothetical </a:t>
            </a:r>
            <a:r>
              <a:rPr lang="en-US" b="1" dirty="0" smtClean="0"/>
              <a:t>Ten</a:t>
            </a:r>
            <a:endParaRPr lang="en-US" dirty="0"/>
          </a:p>
        </p:txBody>
      </p:sp>
      <p:sp>
        <p:nvSpPr>
          <p:cNvPr id="3" name="Content Placeholder 2"/>
          <p:cNvSpPr>
            <a:spLocks noGrp="1"/>
          </p:cNvSpPr>
          <p:nvPr>
            <p:ph sz="quarter" idx="1"/>
          </p:nvPr>
        </p:nvSpPr>
        <p:spPr/>
        <p:txBody>
          <a:bodyPr>
            <a:normAutofit/>
          </a:bodyPr>
          <a:lstStyle/>
          <a:p>
            <a:r>
              <a:rPr lang="en-US" b="1" dirty="0"/>
              <a:t>In </a:t>
            </a:r>
            <a:r>
              <a:rPr lang="en-US" b="1" dirty="0" err="1"/>
              <a:t>Bigtown</a:t>
            </a:r>
            <a:r>
              <a:rPr lang="en-US" b="1" dirty="0"/>
              <a:t> the Municipal Court staff is under the control of an administrator, rather than Judge Bob.  Ace, a local defense lawyer, had made several requests for court documents related to a case in Municipal Court.  The Court Administrator found the requests to be frivolous and simply did not respond to the requests.  Ace filed a complaint on Judge Bob with the Commission.  Result?</a:t>
            </a:r>
            <a:endParaRPr lang="en-US" dirty="0"/>
          </a:p>
          <a:p>
            <a:pPr marL="0" indent="0">
              <a:buNone/>
            </a:pPr>
            <a:endParaRPr lang="en-US" dirty="0"/>
          </a:p>
        </p:txBody>
      </p:sp>
    </p:spTree>
    <p:extLst>
      <p:ext uri="{BB962C8B-B14F-4D97-AF65-F5344CB8AC3E}">
        <p14:creationId xmlns:p14="http://schemas.microsoft.com/office/powerpoint/2010/main" val="1807199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Hypothetical </a:t>
            </a:r>
            <a:r>
              <a:rPr lang="en-US" b="1" dirty="0" smtClean="0"/>
              <a:t>Eleven</a:t>
            </a:r>
            <a:endParaRPr lang="en-US" dirty="0"/>
          </a:p>
        </p:txBody>
      </p:sp>
      <p:sp>
        <p:nvSpPr>
          <p:cNvPr id="3" name="Content Placeholder 2"/>
          <p:cNvSpPr>
            <a:spLocks noGrp="1"/>
          </p:cNvSpPr>
          <p:nvPr>
            <p:ph sz="quarter" idx="1"/>
          </p:nvPr>
        </p:nvSpPr>
        <p:spPr/>
        <p:txBody>
          <a:bodyPr>
            <a:normAutofit/>
          </a:bodyPr>
          <a:lstStyle/>
          <a:p>
            <a:r>
              <a:rPr lang="en-US" b="1" dirty="0"/>
              <a:t>Judge Joe is really a stickler for defendants charged with theft.  His lawnmower and fishing tackle were stolen from his garage last year and he just does not like </a:t>
            </a:r>
            <a:r>
              <a:rPr lang="en-US" b="1" dirty="0" err="1"/>
              <a:t>theives</a:t>
            </a:r>
            <a:r>
              <a:rPr lang="en-US" b="1" dirty="0"/>
              <a:t>.</a:t>
            </a:r>
            <a:endParaRPr lang="en-US" dirty="0"/>
          </a:p>
          <a:p>
            <a:r>
              <a:rPr lang="en-US" b="1" dirty="0"/>
              <a:t>A defendant is arrested at </a:t>
            </a:r>
            <a:r>
              <a:rPr lang="en-US" b="1" dirty="0" err="1"/>
              <a:t>WalMart</a:t>
            </a:r>
            <a:r>
              <a:rPr lang="en-US" b="1" dirty="0"/>
              <a:t> for Class B misdemeanor theft in </a:t>
            </a:r>
            <a:r>
              <a:rPr lang="en-US" b="1" dirty="0" err="1"/>
              <a:t>Smallville</a:t>
            </a:r>
            <a:r>
              <a:rPr lang="en-US" b="1" dirty="0"/>
              <a:t>.  Judge Joe decides to teach the guy a lesson and sets his bond at $100,000.  The defendant’s sister is a lawyer and decides to teach Judge Joe a lesson so she files a complaint with the Commission.  Result?</a:t>
            </a:r>
            <a:endParaRPr lang="en-US" dirty="0"/>
          </a:p>
          <a:p>
            <a:pPr marL="0" indent="0">
              <a:buNone/>
            </a:pPr>
            <a:endParaRPr lang="en-US" dirty="0"/>
          </a:p>
        </p:txBody>
      </p:sp>
    </p:spTree>
    <p:extLst>
      <p:ext uri="{BB962C8B-B14F-4D97-AF65-F5344CB8AC3E}">
        <p14:creationId xmlns:p14="http://schemas.microsoft.com/office/powerpoint/2010/main" val="1807199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Hypothetical </a:t>
            </a:r>
            <a:r>
              <a:rPr lang="en-US" b="1" dirty="0" smtClean="0"/>
              <a:t>Twelve</a:t>
            </a:r>
            <a:endParaRPr lang="en-US" dirty="0"/>
          </a:p>
        </p:txBody>
      </p:sp>
      <p:sp>
        <p:nvSpPr>
          <p:cNvPr id="3" name="Content Placeholder 2"/>
          <p:cNvSpPr>
            <a:spLocks noGrp="1"/>
          </p:cNvSpPr>
          <p:nvPr>
            <p:ph sz="quarter" idx="1"/>
          </p:nvPr>
        </p:nvSpPr>
        <p:spPr/>
        <p:txBody>
          <a:bodyPr>
            <a:normAutofit/>
          </a:bodyPr>
          <a:lstStyle/>
          <a:p>
            <a:r>
              <a:rPr lang="en-US" b="1" dirty="0"/>
              <a:t>The owner of </a:t>
            </a:r>
            <a:r>
              <a:rPr lang="en-US" b="1" dirty="0" err="1"/>
              <a:t>Blacky’s</a:t>
            </a:r>
            <a:r>
              <a:rPr lang="en-US" b="1" dirty="0"/>
              <a:t> Bail Bond Company went to Judge Bob’s office </a:t>
            </a:r>
            <a:r>
              <a:rPr lang="en-US" b="1" dirty="0" smtClean="0"/>
              <a:t>at </a:t>
            </a:r>
            <a:r>
              <a:rPr lang="en-US" b="1" dirty="0"/>
              <a:t>the Court to present an affidavit of surrender to Judge Bob for signature. The Judge signed the affidavit, which released </a:t>
            </a:r>
            <a:r>
              <a:rPr lang="en-US" b="1" dirty="0" err="1"/>
              <a:t>Blacky</a:t>
            </a:r>
            <a:r>
              <a:rPr lang="en-US" b="1" dirty="0"/>
              <a:t> from any further liability on a $10,000 bail bond which had been set by Judge Bob.  Neither Judge Bob nor </a:t>
            </a:r>
            <a:r>
              <a:rPr lang="en-US" b="1" dirty="0" err="1"/>
              <a:t>Blacky</a:t>
            </a:r>
            <a:r>
              <a:rPr lang="en-US" b="1" dirty="0"/>
              <a:t> notified the District Attorney of the meeting at Judge Bob’s office.  </a:t>
            </a:r>
            <a:endParaRPr lang="en-US" dirty="0"/>
          </a:p>
        </p:txBody>
      </p:sp>
    </p:spTree>
    <p:extLst>
      <p:ext uri="{BB962C8B-B14F-4D97-AF65-F5344CB8AC3E}">
        <p14:creationId xmlns:p14="http://schemas.microsoft.com/office/powerpoint/2010/main" val="1807199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Hypothetical </a:t>
            </a:r>
            <a:r>
              <a:rPr lang="en-US" b="1" dirty="0" smtClean="0"/>
              <a:t>Twelve, continued</a:t>
            </a:r>
            <a:endParaRPr lang="en-US" dirty="0"/>
          </a:p>
        </p:txBody>
      </p:sp>
      <p:sp>
        <p:nvSpPr>
          <p:cNvPr id="3" name="Content Placeholder 2"/>
          <p:cNvSpPr>
            <a:spLocks noGrp="1"/>
          </p:cNvSpPr>
          <p:nvPr>
            <p:ph sz="quarter" idx="1"/>
          </p:nvPr>
        </p:nvSpPr>
        <p:spPr/>
        <p:txBody>
          <a:bodyPr>
            <a:normAutofit/>
          </a:bodyPr>
          <a:lstStyle/>
          <a:p>
            <a:r>
              <a:rPr lang="en-US" b="1" dirty="0"/>
              <a:t>When the Assistant District Attorney on the case learned that Judge Bob had met with </a:t>
            </a:r>
            <a:r>
              <a:rPr lang="en-US" b="1" dirty="0" err="1"/>
              <a:t>Blacky</a:t>
            </a:r>
            <a:r>
              <a:rPr lang="en-US" b="1" dirty="0"/>
              <a:t> and approved the affidavit of surrender, the prosecutor filed a complaint with the Commission accusing Judge Bob of having </a:t>
            </a:r>
            <a:r>
              <a:rPr lang="en-US" b="1" i="1" dirty="0"/>
              <a:t>ex parte </a:t>
            </a:r>
            <a:r>
              <a:rPr lang="en-US" b="1" dirty="0"/>
              <a:t>contacts on a case.  Result?</a:t>
            </a:r>
            <a:endParaRPr lang="en-US" dirty="0"/>
          </a:p>
          <a:p>
            <a:pPr marL="0" indent="0">
              <a:buNone/>
            </a:pPr>
            <a:endParaRPr lang="en-US" dirty="0"/>
          </a:p>
        </p:txBody>
      </p:sp>
    </p:spTree>
    <p:extLst>
      <p:ext uri="{BB962C8B-B14F-4D97-AF65-F5344CB8AC3E}">
        <p14:creationId xmlns:p14="http://schemas.microsoft.com/office/powerpoint/2010/main" val="1807199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Hypothetical </a:t>
            </a:r>
            <a:r>
              <a:rPr lang="en-US" b="1" dirty="0" smtClean="0"/>
              <a:t>Thirteen</a:t>
            </a:r>
            <a:endParaRPr lang="en-US" dirty="0"/>
          </a:p>
        </p:txBody>
      </p:sp>
      <p:sp>
        <p:nvSpPr>
          <p:cNvPr id="3" name="Content Placeholder 2"/>
          <p:cNvSpPr>
            <a:spLocks noGrp="1"/>
          </p:cNvSpPr>
          <p:nvPr>
            <p:ph sz="quarter" idx="1"/>
          </p:nvPr>
        </p:nvSpPr>
        <p:spPr/>
        <p:txBody>
          <a:bodyPr>
            <a:normAutofit/>
          </a:bodyPr>
          <a:lstStyle/>
          <a:p>
            <a:r>
              <a:rPr lang="en-US" b="1" dirty="0"/>
              <a:t>Fine collections were slow in </a:t>
            </a:r>
            <a:r>
              <a:rPr lang="en-US" b="1" dirty="0" err="1"/>
              <a:t>Bigtown</a:t>
            </a:r>
            <a:r>
              <a:rPr lang="en-US" b="1" dirty="0"/>
              <a:t>, so the Court Administrator prepared a form letter with a facsimile of Judge Bob’s signature.  The letter advised that the defendant had failed to pay the fine and faced immediate jail time if the fine was not paid.  The letter was sent to a large number of defendants who did in fact owe fines.  Judge Bob was not aware of the letter.   A recipient of the letter filed a complaint with the Commission.   Result?</a:t>
            </a:r>
            <a:endParaRPr lang="en-US" dirty="0"/>
          </a:p>
          <a:p>
            <a:pPr marL="0" indent="0">
              <a:buNone/>
            </a:pPr>
            <a:endParaRPr lang="en-US" dirty="0"/>
          </a:p>
        </p:txBody>
      </p:sp>
    </p:spTree>
    <p:extLst>
      <p:ext uri="{BB962C8B-B14F-4D97-AF65-F5344CB8AC3E}">
        <p14:creationId xmlns:p14="http://schemas.microsoft.com/office/powerpoint/2010/main" val="1807199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Hypothetical </a:t>
            </a:r>
            <a:r>
              <a:rPr lang="en-US" b="1" dirty="0" smtClean="0"/>
              <a:t>Fourteen</a:t>
            </a:r>
            <a:endParaRPr lang="en-US" dirty="0"/>
          </a:p>
        </p:txBody>
      </p:sp>
      <p:sp>
        <p:nvSpPr>
          <p:cNvPr id="3" name="Content Placeholder 2"/>
          <p:cNvSpPr>
            <a:spLocks noGrp="1"/>
          </p:cNvSpPr>
          <p:nvPr>
            <p:ph sz="quarter" idx="1"/>
          </p:nvPr>
        </p:nvSpPr>
        <p:spPr/>
        <p:txBody>
          <a:bodyPr>
            <a:normAutofit/>
          </a:bodyPr>
          <a:lstStyle/>
          <a:p>
            <a:r>
              <a:rPr lang="en-US" b="1" dirty="0"/>
              <a:t>From time to time couples would show up at Judge Bob’s court and request that Judge Bob perform their marriage.  Judge Bob would accommodate them during breaks in court proceedings and routinely collected $50.00 in cash, which he placed in his wallet.  When the Court Administrator learned of this practice, she was incensed and immediately filed a complaint with the Commission and sent an anonymous letter to the Internal Revenue Service.   Result?</a:t>
            </a:r>
            <a:endParaRPr lang="en-US" dirty="0"/>
          </a:p>
          <a:p>
            <a:pPr marL="0" indent="0">
              <a:buNone/>
            </a:pPr>
            <a:endParaRPr lang="en-US" dirty="0"/>
          </a:p>
        </p:txBody>
      </p:sp>
    </p:spTree>
    <p:extLst>
      <p:ext uri="{BB962C8B-B14F-4D97-AF65-F5344CB8AC3E}">
        <p14:creationId xmlns:p14="http://schemas.microsoft.com/office/powerpoint/2010/main" val="1807199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Hypothetical </a:t>
            </a:r>
            <a:r>
              <a:rPr lang="en-US" b="1" dirty="0" smtClean="0"/>
              <a:t>Fifteen</a:t>
            </a:r>
            <a:endParaRPr lang="en-US" dirty="0"/>
          </a:p>
        </p:txBody>
      </p:sp>
      <p:sp>
        <p:nvSpPr>
          <p:cNvPr id="3" name="Content Placeholder 2"/>
          <p:cNvSpPr>
            <a:spLocks noGrp="1"/>
          </p:cNvSpPr>
          <p:nvPr>
            <p:ph sz="quarter" idx="1"/>
          </p:nvPr>
        </p:nvSpPr>
        <p:spPr/>
        <p:txBody>
          <a:bodyPr>
            <a:normAutofit/>
          </a:bodyPr>
          <a:lstStyle/>
          <a:p>
            <a:r>
              <a:rPr lang="en-US" b="1" dirty="0"/>
              <a:t>Judge Joe is the Municipal Judge of </a:t>
            </a:r>
            <a:r>
              <a:rPr lang="en-US" b="1" dirty="0" err="1"/>
              <a:t>Smallville</a:t>
            </a:r>
            <a:r>
              <a:rPr lang="en-US" b="1" dirty="0"/>
              <a:t>, a suburb of </a:t>
            </a:r>
            <a:r>
              <a:rPr lang="en-US" b="1" dirty="0" err="1"/>
              <a:t>Bigtown</a:t>
            </a:r>
            <a:r>
              <a:rPr lang="en-US" b="1" dirty="0"/>
              <a:t>, where the county jail is located.  Defendants arrested in </a:t>
            </a:r>
            <a:r>
              <a:rPr lang="en-US" b="1" dirty="0" err="1"/>
              <a:t>Smallville</a:t>
            </a:r>
            <a:r>
              <a:rPr lang="en-US" b="1" dirty="0"/>
              <a:t> are </a:t>
            </a:r>
            <a:r>
              <a:rPr lang="en-US" b="1" dirty="0" err="1"/>
              <a:t>magistrated</a:t>
            </a:r>
            <a:r>
              <a:rPr lang="en-US" b="1" dirty="0"/>
              <a:t> by Judge Joe before being </a:t>
            </a:r>
            <a:r>
              <a:rPr lang="en-US" b="1" dirty="0" err="1"/>
              <a:t>tranfered</a:t>
            </a:r>
            <a:r>
              <a:rPr lang="en-US" b="1" dirty="0"/>
              <a:t> to the county jail in </a:t>
            </a:r>
            <a:r>
              <a:rPr lang="en-US" b="1" dirty="0" err="1"/>
              <a:t>Bigtown</a:t>
            </a:r>
            <a:r>
              <a:rPr lang="en-US" b="1" dirty="0"/>
              <a:t>. Judge Bob is the Municipal Judge in </a:t>
            </a:r>
            <a:r>
              <a:rPr lang="en-US" b="1" dirty="0" err="1"/>
              <a:t>Bigtown</a:t>
            </a:r>
            <a:r>
              <a:rPr lang="en-US" b="1" dirty="0"/>
              <a:t> and magistrates all defendants arrested in </a:t>
            </a:r>
            <a:r>
              <a:rPr lang="en-US" b="1" dirty="0" err="1"/>
              <a:t>Bigtown</a:t>
            </a:r>
            <a:r>
              <a:rPr lang="en-US" b="1" dirty="0"/>
              <a:t>.  </a:t>
            </a:r>
            <a:endParaRPr lang="en-US" dirty="0"/>
          </a:p>
        </p:txBody>
      </p:sp>
    </p:spTree>
    <p:extLst>
      <p:ext uri="{BB962C8B-B14F-4D97-AF65-F5344CB8AC3E}">
        <p14:creationId xmlns:p14="http://schemas.microsoft.com/office/powerpoint/2010/main" val="1807199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Hypothetical </a:t>
            </a:r>
            <a:r>
              <a:rPr lang="en-US" b="1" dirty="0" smtClean="0"/>
              <a:t>Fifteen, continued</a:t>
            </a:r>
            <a:endParaRPr lang="en-US" dirty="0"/>
          </a:p>
        </p:txBody>
      </p:sp>
      <p:sp>
        <p:nvSpPr>
          <p:cNvPr id="3" name="Content Placeholder 2"/>
          <p:cNvSpPr>
            <a:spLocks noGrp="1"/>
          </p:cNvSpPr>
          <p:nvPr>
            <p:ph sz="quarter" idx="1"/>
          </p:nvPr>
        </p:nvSpPr>
        <p:spPr/>
        <p:txBody>
          <a:bodyPr>
            <a:normAutofit/>
          </a:bodyPr>
          <a:lstStyle/>
          <a:p>
            <a:r>
              <a:rPr lang="en-US" b="1" dirty="0"/>
              <a:t>A defendant is arrested in </a:t>
            </a:r>
            <a:r>
              <a:rPr lang="en-US" b="1" dirty="0" err="1"/>
              <a:t>Smallville</a:t>
            </a:r>
            <a:r>
              <a:rPr lang="en-US" b="1" dirty="0"/>
              <a:t> for DWI and Judge Joe sets his bond at $1,000.  The defendant is </a:t>
            </a:r>
            <a:r>
              <a:rPr lang="en-US" b="1" dirty="0" err="1"/>
              <a:t>transfered</a:t>
            </a:r>
            <a:r>
              <a:rPr lang="en-US" b="1" dirty="0"/>
              <a:t> to the county jail in </a:t>
            </a:r>
            <a:r>
              <a:rPr lang="en-US" b="1" dirty="0" err="1"/>
              <a:t>Bigtown</a:t>
            </a:r>
            <a:r>
              <a:rPr lang="en-US" b="1" dirty="0"/>
              <a:t> where Judge Bob unilaterally reduces the defendant’s bond to $500.  A police officer in </a:t>
            </a:r>
            <a:r>
              <a:rPr lang="en-US" b="1" dirty="0" err="1"/>
              <a:t>Smallville</a:t>
            </a:r>
            <a:r>
              <a:rPr lang="en-US" b="1" dirty="0"/>
              <a:t> files a complaint with the Commission.    Result?	</a:t>
            </a:r>
            <a:endParaRPr lang="en-US" dirty="0"/>
          </a:p>
          <a:p>
            <a:pPr marL="0" indent="0">
              <a:buNone/>
            </a:pPr>
            <a:endParaRPr lang="en-US" dirty="0"/>
          </a:p>
        </p:txBody>
      </p:sp>
    </p:spTree>
    <p:extLst>
      <p:ext uri="{BB962C8B-B14F-4D97-AF65-F5344CB8AC3E}">
        <p14:creationId xmlns:p14="http://schemas.microsoft.com/office/powerpoint/2010/main" val="180719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smtClean="0"/>
              <a:t>Judicial Ethics</a:t>
            </a:r>
            <a:endParaRPr lang="en-US" sz="5400" b="1" dirty="0"/>
          </a:p>
        </p:txBody>
      </p:sp>
      <p:sp>
        <p:nvSpPr>
          <p:cNvPr id="4" name="Content Placeholder 3"/>
          <p:cNvSpPr>
            <a:spLocks noGrp="1"/>
          </p:cNvSpPr>
          <p:nvPr>
            <p:ph sz="quarter" idx="1"/>
          </p:nvPr>
        </p:nvSpPr>
        <p:spPr/>
        <p:txBody>
          <a:bodyPr/>
          <a:lstStyle/>
          <a:p>
            <a:r>
              <a:rPr lang="en-US" b="1" dirty="0" smtClean="0"/>
              <a:t>Thou Shalt Not (Lowest Standard)</a:t>
            </a:r>
          </a:p>
          <a:p>
            <a:pPr lvl="1"/>
            <a:r>
              <a:rPr lang="en-US" b="1" dirty="0" smtClean="0"/>
              <a:t>Take gifts, unless*</a:t>
            </a:r>
          </a:p>
          <a:p>
            <a:pPr lvl="1"/>
            <a:r>
              <a:rPr lang="en-US" b="1" dirty="0" smtClean="0"/>
              <a:t>Raise funds</a:t>
            </a:r>
          </a:p>
          <a:p>
            <a:pPr lvl="1"/>
            <a:r>
              <a:rPr lang="en-US" b="1" dirty="0" smtClean="0"/>
              <a:t>Endorse political candidates</a:t>
            </a:r>
          </a:p>
          <a:p>
            <a:pPr lvl="1"/>
            <a:r>
              <a:rPr lang="en-US" b="1" dirty="0" smtClean="0"/>
              <a:t>Consider ex parte communication</a:t>
            </a:r>
          </a:p>
          <a:p>
            <a:pPr lvl="1"/>
            <a:r>
              <a:rPr lang="en-US" b="1" dirty="0" smtClean="0"/>
              <a:t>Hear a case if biases</a:t>
            </a:r>
          </a:p>
          <a:p>
            <a:pPr lvl="1"/>
            <a:r>
              <a:rPr lang="en-US" b="1" dirty="0" smtClean="0"/>
              <a:t>Appear to behave improperly</a:t>
            </a:r>
          </a:p>
          <a:p>
            <a:pPr marL="274320" lvl="1" indent="0">
              <a:buNone/>
            </a:pPr>
            <a:endParaRPr lang="en-US" b="1" dirty="0"/>
          </a:p>
        </p:txBody>
      </p:sp>
      <p:sp>
        <p:nvSpPr>
          <p:cNvPr id="5" name="Content Placeholder 4"/>
          <p:cNvSpPr>
            <a:spLocks noGrp="1"/>
          </p:cNvSpPr>
          <p:nvPr>
            <p:ph sz="quarter" idx="2"/>
          </p:nvPr>
        </p:nvSpPr>
        <p:spPr/>
        <p:txBody>
          <a:bodyPr/>
          <a:lstStyle/>
          <a:p>
            <a:r>
              <a:rPr lang="en-US" b="1" dirty="0" smtClean="0"/>
              <a:t>Thou Shalt Not (Higher Standard)</a:t>
            </a:r>
          </a:p>
          <a:p>
            <a:pPr lvl="1"/>
            <a:r>
              <a:rPr lang="en-US" b="1" dirty="0" smtClean="0"/>
              <a:t>Respect and follow law</a:t>
            </a:r>
          </a:p>
          <a:p>
            <a:pPr lvl="1"/>
            <a:r>
              <a:rPr lang="en-US" b="1" dirty="0" smtClean="0"/>
              <a:t>Maintain order</a:t>
            </a:r>
          </a:p>
          <a:p>
            <a:pPr lvl="1"/>
            <a:r>
              <a:rPr lang="en-US" b="1" dirty="0" smtClean="0"/>
              <a:t>Be fair and impartial</a:t>
            </a:r>
          </a:p>
          <a:p>
            <a:pPr lvl="1"/>
            <a:r>
              <a:rPr lang="en-US" b="1" dirty="0" smtClean="0"/>
              <a:t>Treat every case as important</a:t>
            </a:r>
          </a:p>
          <a:p>
            <a:pPr lvl="1"/>
            <a:r>
              <a:rPr lang="en-US" b="1" smtClean="0"/>
              <a:t>Be </a:t>
            </a:r>
            <a:r>
              <a:rPr lang="en-US" b="1" smtClean="0"/>
              <a:t>patient, </a:t>
            </a:r>
            <a:r>
              <a:rPr lang="en-US" b="1" dirty="0" smtClean="0"/>
              <a:t>dignified, and courteous</a:t>
            </a:r>
          </a:p>
          <a:p>
            <a:pPr marL="274320" lvl="1" indent="0">
              <a:buNone/>
            </a:pPr>
            <a:endParaRPr lang="en-US" b="1" dirty="0" smtClean="0"/>
          </a:p>
          <a:p>
            <a:endParaRPr lang="en-US" b="1" dirty="0"/>
          </a:p>
        </p:txBody>
      </p:sp>
    </p:spTree>
    <p:extLst>
      <p:ext uri="{BB962C8B-B14F-4D97-AF65-F5344CB8AC3E}">
        <p14:creationId xmlns:p14="http://schemas.microsoft.com/office/powerpoint/2010/main" val="271871838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Hypothetical </a:t>
            </a:r>
            <a:r>
              <a:rPr lang="en-US" b="1" dirty="0" smtClean="0"/>
              <a:t>Sixteen</a:t>
            </a:r>
            <a:endParaRPr lang="en-US" dirty="0"/>
          </a:p>
        </p:txBody>
      </p:sp>
      <p:sp>
        <p:nvSpPr>
          <p:cNvPr id="3" name="Content Placeholder 2"/>
          <p:cNvSpPr>
            <a:spLocks noGrp="1"/>
          </p:cNvSpPr>
          <p:nvPr>
            <p:ph sz="quarter" idx="1"/>
          </p:nvPr>
        </p:nvSpPr>
        <p:spPr/>
        <p:txBody>
          <a:bodyPr>
            <a:normAutofit/>
          </a:bodyPr>
          <a:lstStyle/>
          <a:p>
            <a:r>
              <a:rPr lang="en-US" b="1" dirty="0"/>
              <a:t>Each year, several law firms in </a:t>
            </a:r>
            <a:r>
              <a:rPr lang="en-US" b="1" dirty="0" err="1"/>
              <a:t>Bigtown</a:t>
            </a:r>
            <a:r>
              <a:rPr lang="en-US" b="1" dirty="0"/>
              <a:t> engaged in a practice of giving Christmas gifts to local judges.  Normally the gifts would be a bottle of wine or other beverage or a smoked turkey, a book or a gift of similar value.  One year a new judge, of a different political party was appointed to the bench.  This judge declined the gifts and reported the acceptance of gifts by the other judges (from the other political party) to the Commission.  Result?</a:t>
            </a:r>
            <a:endParaRPr lang="en-US" dirty="0"/>
          </a:p>
          <a:p>
            <a:pPr marL="0" indent="0">
              <a:buNone/>
            </a:pPr>
            <a:endParaRPr lang="en-US" dirty="0"/>
          </a:p>
        </p:txBody>
      </p:sp>
    </p:spTree>
    <p:extLst>
      <p:ext uri="{BB962C8B-B14F-4D97-AF65-F5344CB8AC3E}">
        <p14:creationId xmlns:p14="http://schemas.microsoft.com/office/powerpoint/2010/main" val="18071992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Hypothetical </a:t>
            </a:r>
            <a:r>
              <a:rPr lang="en-US" b="1" dirty="0" smtClean="0"/>
              <a:t>Seventeen</a:t>
            </a:r>
            <a:endParaRPr lang="en-US" dirty="0"/>
          </a:p>
        </p:txBody>
      </p:sp>
      <p:sp>
        <p:nvSpPr>
          <p:cNvPr id="3" name="Content Placeholder 2"/>
          <p:cNvSpPr>
            <a:spLocks noGrp="1"/>
          </p:cNvSpPr>
          <p:nvPr>
            <p:ph sz="quarter" idx="1"/>
          </p:nvPr>
        </p:nvSpPr>
        <p:spPr/>
        <p:txBody>
          <a:bodyPr>
            <a:normAutofit/>
          </a:bodyPr>
          <a:lstStyle/>
          <a:p>
            <a:r>
              <a:rPr lang="en-US" b="1" dirty="0"/>
              <a:t>Judge Bob is a Methodist.  Each year in </a:t>
            </a:r>
            <a:r>
              <a:rPr lang="en-US" b="1" dirty="0" err="1"/>
              <a:t>Bigtown</a:t>
            </a:r>
            <a:r>
              <a:rPr lang="en-US" b="1" dirty="0"/>
              <a:t> the Methodist Church has a Men’s Prayer Breakfast.  One year Judge Bob participated in a TV commercial inviting local men to attend the breakfast event.  Judge Bob was in his robe in the commercial.  No solicitation of funds was involved in any way. </a:t>
            </a:r>
            <a:endParaRPr lang="en-US" dirty="0"/>
          </a:p>
        </p:txBody>
      </p:sp>
    </p:spTree>
    <p:extLst>
      <p:ext uri="{BB962C8B-B14F-4D97-AF65-F5344CB8AC3E}">
        <p14:creationId xmlns:p14="http://schemas.microsoft.com/office/powerpoint/2010/main" val="1807199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Hypothetical </a:t>
            </a:r>
            <a:r>
              <a:rPr lang="en-US" b="1" dirty="0" smtClean="0"/>
              <a:t>Seventeen, continued</a:t>
            </a:r>
            <a:endParaRPr lang="en-US" dirty="0"/>
          </a:p>
        </p:txBody>
      </p:sp>
      <p:sp>
        <p:nvSpPr>
          <p:cNvPr id="3" name="Content Placeholder 2"/>
          <p:cNvSpPr>
            <a:spLocks noGrp="1"/>
          </p:cNvSpPr>
          <p:nvPr>
            <p:ph sz="quarter" idx="1"/>
          </p:nvPr>
        </p:nvSpPr>
        <p:spPr/>
        <p:txBody>
          <a:bodyPr>
            <a:normAutofit/>
          </a:bodyPr>
          <a:lstStyle/>
          <a:p>
            <a:r>
              <a:rPr lang="en-US" b="1" dirty="0"/>
              <a:t>The entire event was open to those of all religions and without charge.  A Justice on the Court of Appeals saw the commercial and filed a complaint with the Commission on Judge Bob.  The Justice was a member of the Commission and incidentally was a Methodist.  Result? </a:t>
            </a:r>
            <a:endParaRPr lang="en-US" dirty="0"/>
          </a:p>
          <a:p>
            <a:pPr marL="0" indent="0">
              <a:buNone/>
            </a:pPr>
            <a:endParaRPr lang="en-US" dirty="0"/>
          </a:p>
        </p:txBody>
      </p:sp>
    </p:spTree>
    <p:extLst>
      <p:ext uri="{BB962C8B-B14F-4D97-AF65-F5344CB8AC3E}">
        <p14:creationId xmlns:p14="http://schemas.microsoft.com/office/powerpoint/2010/main" val="1807199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a:xfrm>
            <a:off x="457200" y="1219200"/>
            <a:ext cx="2781300" cy="4937760"/>
          </a:xfrm>
        </p:spPr>
        <p:txBody>
          <a:bodyPr/>
          <a:lstStyle/>
          <a:p>
            <a:r>
              <a:rPr lang="en-US" dirty="0" smtClean="0"/>
              <a:t>Any Questions?</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0" y="533400"/>
            <a:ext cx="5905500" cy="59350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721885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C6747DD8-83A2-4466-9A24-9D374A7AE805}" type="slidenum">
              <a:rPr lang="en-US"/>
              <a:pPr>
                <a:defRPr/>
              </a:pPr>
              <a:t>5</a:t>
            </a:fld>
            <a:endParaRPr lang="en-US" dirty="0"/>
          </a:p>
        </p:txBody>
      </p:sp>
      <p:sp>
        <p:nvSpPr>
          <p:cNvPr id="52227" name="Rectangle 2"/>
          <p:cNvSpPr>
            <a:spLocks noGrp="1" noChangeArrowheads="1"/>
          </p:cNvSpPr>
          <p:nvPr>
            <p:ph type="title"/>
          </p:nvPr>
        </p:nvSpPr>
        <p:spPr/>
        <p:txBody>
          <a:bodyPr>
            <a:normAutofit/>
          </a:bodyPr>
          <a:lstStyle/>
          <a:p>
            <a:pPr algn="ctr">
              <a:defRPr/>
            </a:pPr>
            <a:r>
              <a:rPr lang="en-US" sz="4400" b="1" dirty="0" smtClean="0">
                <a:effectLst>
                  <a:outerShdw blurRad="38100" dist="38100" dir="2700000" algn="tl">
                    <a:srgbClr val="000000">
                      <a:alpha val="43137"/>
                    </a:srgbClr>
                  </a:outerShdw>
                </a:effectLst>
              </a:rPr>
              <a:t>Commission Structure</a:t>
            </a:r>
          </a:p>
        </p:txBody>
      </p:sp>
      <p:sp>
        <p:nvSpPr>
          <p:cNvPr id="29700" name="Rectangle 3"/>
          <p:cNvSpPr>
            <a:spLocks noGrp="1" noChangeArrowheads="1"/>
          </p:cNvSpPr>
          <p:nvPr>
            <p:ph type="body" idx="1"/>
          </p:nvPr>
        </p:nvSpPr>
        <p:spPr/>
        <p:txBody>
          <a:bodyPr/>
          <a:lstStyle/>
          <a:p>
            <a:pPr>
              <a:lnSpc>
                <a:spcPct val="80000"/>
              </a:lnSpc>
              <a:buFont typeface="Wingdings" pitchFamily="2" charset="2"/>
              <a:buNone/>
            </a:pPr>
            <a:r>
              <a:rPr lang="en-US" smtClean="0"/>
              <a:t>The Commission has </a:t>
            </a:r>
            <a:r>
              <a:rPr lang="en-US" b="1" smtClean="0"/>
              <a:t>13</a:t>
            </a:r>
            <a:r>
              <a:rPr lang="en-US" smtClean="0"/>
              <a:t> members:</a:t>
            </a:r>
          </a:p>
          <a:p>
            <a:pPr lvl="1">
              <a:lnSpc>
                <a:spcPct val="80000"/>
              </a:lnSpc>
              <a:buFont typeface="Arial" charset="0"/>
              <a:buNone/>
            </a:pPr>
            <a:endParaRPr lang="en-US" sz="2400" b="1" smtClean="0"/>
          </a:p>
          <a:p>
            <a:pPr lvl="1">
              <a:lnSpc>
                <a:spcPct val="80000"/>
              </a:lnSpc>
            </a:pPr>
            <a:r>
              <a:rPr lang="en-US" sz="3200" b="1" smtClean="0"/>
              <a:t>	6 judges</a:t>
            </a:r>
            <a:r>
              <a:rPr lang="en-US" sz="3200" smtClean="0"/>
              <a:t> appointed by the Supreme Court</a:t>
            </a:r>
          </a:p>
          <a:p>
            <a:pPr lvl="1">
              <a:lnSpc>
                <a:spcPct val="80000"/>
              </a:lnSpc>
            </a:pPr>
            <a:endParaRPr lang="en-US" sz="2400" smtClean="0"/>
          </a:p>
          <a:p>
            <a:pPr lvl="1">
              <a:lnSpc>
                <a:spcPct val="80000"/>
              </a:lnSpc>
            </a:pPr>
            <a:r>
              <a:rPr lang="en-US" sz="3200" b="1" smtClean="0"/>
              <a:t>	5 citizens</a:t>
            </a:r>
            <a:r>
              <a:rPr lang="en-US" sz="3200" smtClean="0"/>
              <a:t> appointed by the Governor</a:t>
            </a:r>
          </a:p>
          <a:p>
            <a:pPr lvl="1">
              <a:lnSpc>
                <a:spcPct val="80000"/>
              </a:lnSpc>
            </a:pPr>
            <a:endParaRPr lang="en-US" sz="2400" smtClean="0"/>
          </a:p>
          <a:p>
            <a:pPr lvl="1">
              <a:lnSpc>
                <a:spcPct val="80000"/>
              </a:lnSpc>
            </a:pPr>
            <a:r>
              <a:rPr lang="en-US" sz="3200" b="1" smtClean="0"/>
              <a:t>	2 lawyers</a:t>
            </a:r>
            <a:r>
              <a:rPr lang="en-US" sz="3200" smtClean="0"/>
              <a:t> appointed by the State Bar</a:t>
            </a:r>
          </a:p>
          <a:p>
            <a:pPr>
              <a:lnSpc>
                <a:spcPct val="80000"/>
              </a:lnSpc>
            </a:pPr>
            <a:endParaRPr lang="en-US" sz="2800" smtClean="0"/>
          </a:p>
        </p:txBody>
      </p:sp>
    </p:spTree>
    <p:extLst>
      <p:ext uri="{BB962C8B-B14F-4D97-AF65-F5344CB8AC3E}">
        <p14:creationId xmlns:p14="http://schemas.microsoft.com/office/powerpoint/2010/main" val="18501821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1490" name="Rectangle 2"/>
          <p:cNvSpPr>
            <a:spLocks noGrp="1" noChangeArrowheads="1"/>
          </p:cNvSpPr>
          <p:nvPr>
            <p:ph type="title" idx="4294967295"/>
          </p:nvPr>
        </p:nvSpPr>
        <p:spPr/>
        <p:txBody>
          <a:bodyPr rtlCol="0">
            <a:normAutofit/>
          </a:bodyPr>
          <a:lstStyle/>
          <a:p>
            <a:pPr algn="ctr" eaLnBrk="1" fontAlgn="auto" hangingPunct="1">
              <a:spcAft>
                <a:spcPts val="0"/>
              </a:spcAft>
              <a:defRPr/>
            </a:pPr>
            <a:r>
              <a:rPr lang="en-US" sz="4400" b="1" dirty="0" smtClean="0">
                <a:effectLst>
                  <a:outerShdw blurRad="38100" dist="38100" dir="2700000" algn="tl">
                    <a:srgbClr val="000000">
                      <a:alpha val="43137"/>
                    </a:srgbClr>
                  </a:outerShdw>
                </a:effectLst>
              </a:rPr>
              <a:t>Commission Structure</a:t>
            </a:r>
            <a:endParaRPr lang="en-US" sz="4400" dirty="0">
              <a:solidFill>
                <a:schemeClr val="tx2">
                  <a:satMod val="130000"/>
                </a:schemeClr>
              </a:solidFill>
            </a:endParaRPr>
          </a:p>
        </p:txBody>
      </p:sp>
      <p:sp>
        <p:nvSpPr>
          <p:cNvPr id="30723" name="Rectangle 3"/>
          <p:cNvSpPr>
            <a:spLocks noGrp="1" noChangeArrowheads="1"/>
          </p:cNvSpPr>
          <p:nvPr>
            <p:ph idx="4294967295"/>
          </p:nvPr>
        </p:nvSpPr>
        <p:spPr/>
        <p:txBody>
          <a:bodyPr/>
          <a:lstStyle/>
          <a:p>
            <a:pPr eaLnBrk="1" hangingPunct="1">
              <a:spcBef>
                <a:spcPct val="50000"/>
              </a:spcBef>
            </a:pPr>
            <a:r>
              <a:rPr lang="en-US" sz="4400" smtClean="0"/>
              <a:t>Six-year staggered terms</a:t>
            </a:r>
          </a:p>
          <a:p>
            <a:pPr eaLnBrk="1" hangingPunct="1">
              <a:spcBef>
                <a:spcPct val="50000"/>
              </a:spcBef>
            </a:pPr>
            <a:r>
              <a:rPr lang="en-US" sz="4400" smtClean="0"/>
              <a:t>Voluntary, unpaid service</a:t>
            </a:r>
            <a:r>
              <a:rPr lang="en-US" sz="4800" smtClean="0"/>
              <a:t> </a:t>
            </a:r>
          </a:p>
          <a:p>
            <a:pPr eaLnBrk="1" hangingPunct="1">
              <a:spcBef>
                <a:spcPct val="50000"/>
              </a:spcBef>
            </a:pPr>
            <a:r>
              <a:rPr lang="en-US" sz="4400" smtClean="0"/>
              <a:t>Appointments are confirmed by the Texas Senate</a:t>
            </a:r>
            <a:endParaRPr lang="en-US" sz="4800" smtClean="0"/>
          </a:p>
        </p:txBody>
      </p:sp>
      <p:sp>
        <p:nvSpPr>
          <p:cNvPr id="4" name="Slide Number Placeholder 5"/>
          <p:cNvSpPr>
            <a:spLocks noGrp="1"/>
          </p:cNvSpPr>
          <p:nvPr>
            <p:ph type="sldNum" sz="quarter" idx="12"/>
          </p:nvPr>
        </p:nvSpPr>
        <p:spPr>
          <a:xfrm>
            <a:off x="6553200" y="6356350"/>
            <a:ext cx="2133600" cy="365125"/>
          </a:xfrm>
        </p:spPr>
        <p:txBody>
          <a:bodyPr/>
          <a:lstStyle/>
          <a:p>
            <a:pPr>
              <a:defRPr/>
            </a:pPr>
            <a:fld id="{B67F4D43-5259-4947-A254-B6DFE2185AC4}" type="slidenum">
              <a:rPr lang="en-US"/>
              <a:pPr>
                <a:defRPr/>
              </a:pPr>
              <a:t>6</a:t>
            </a:fld>
            <a:endParaRPr lang="en-US" dirty="0"/>
          </a:p>
        </p:txBody>
      </p:sp>
    </p:spTree>
    <p:extLst>
      <p:ext uri="{BB962C8B-B14F-4D97-AF65-F5344CB8AC3E}">
        <p14:creationId xmlns:p14="http://schemas.microsoft.com/office/powerpoint/2010/main" val="1795999846"/>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0946" name="Rectangle 2"/>
          <p:cNvSpPr>
            <a:spLocks noGrp="1" noChangeArrowheads="1"/>
          </p:cNvSpPr>
          <p:nvPr>
            <p:ph type="title" idx="4294967295"/>
          </p:nvPr>
        </p:nvSpPr>
        <p:spPr/>
        <p:txBody>
          <a:bodyPr rtlCol="0">
            <a:normAutofit/>
          </a:bodyPr>
          <a:lstStyle/>
          <a:p>
            <a:pPr algn="ctr" eaLnBrk="1" fontAlgn="auto" hangingPunct="1">
              <a:spcAft>
                <a:spcPts val="0"/>
              </a:spcAft>
              <a:defRPr/>
            </a:pPr>
            <a:r>
              <a:rPr lang="en-US" sz="4800" b="1" dirty="0">
                <a:effectLst>
                  <a:outerShdw blurRad="38100" dist="38100" dir="2700000" algn="tl">
                    <a:srgbClr val="000000">
                      <a:alpha val="43137"/>
                    </a:srgbClr>
                  </a:outerShdw>
                </a:effectLst>
              </a:rPr>
              <a:t>Commission Staff</a:t>
            </a:r>
          </a:p>
        </p:txBody>
      </p:sp>
      <p:sp>
        <p:nvSpPr>
          <p:cNvPr id="31747" name="Rectangle 3"/>
          <p:cNvSpPr>
            <a:spLocks noGrp="1" noChangeArrowheads="1"/>
          </p:cNvSpPr>
          <p:nvPr>
            <p:ph idx="4294967295"/>
          </p:nvPr>
        </p:nvSpPr>
        <p:spPr/>
        <p:txBody>
          <a:bodyPr/>
          <a:lstStyle/>
          <a:p>
            <a:pPr eaLnBrk="1" hangingPunct="1"/>
            <a:r>
              <a:rPr lang="en-US" sz="3600" smtClean="0"/>
              <a:t>Executive Director</a:t>
            </a:r>
          </a:p>
          <a:p>
            <a:pPr eaLnBrk="1" hangingPunct="1"/>
            <a:r>
              <a:rPr lang="en-US" sz="3600" smtClean="0"/>
              <a:t>General Counsel</a:t>
            </a:r>
          </a:p>
          <a:p>
            <a:pPr eaLnBrk="1" hangingPunct="1">
              <a:spcBef>
                <a:spcPct val="50000"/>
              </a:spcBef>
            </a:pPr>
            <a:r>
              <a:rPr lang="en-US" sz="3600" smtClean="0"/>
              <a:t>4 Staff Attorneys</a:t>
            </a:r>
          </a:p>
          <a:p>
            <a:pPr eaLnBrk="1" hangingPunct="1">
              <a:spcBef>
                <a:spcPct val="50000"/>
              </a:spcBef>
            </a:pPr>
            <a:r>
              <a:rPr lang="en-US" sz="3600" smtClean="0"/>
              <a:t>3 Investigators</a:t>
            </a:r>
          </a:p>
          <a:p>
            <a:pPr eaLnBrk="1" hangingPunct="1">
              <a:spcBef>
                <a:spcPct val="50000"/>
              </a:spcBef>
            </a:pPr>
            <a:r>
              <a:rPr lang="en-US" sz="3600" smtClean="0"/>
              <a:t>1 Legal Assistant</a:t>
            </a:r>
          </a:p>
          <a:p>
            <a:pPr eaLnBrk="1" hangingPunct="1">
              <a:spcBef>
                <a:spcPct val="50000"/>
              </a:spcBef>
            </a:pPr>
            <a:r>
              <a:rPr lang="en-US" sz="3600" smtClean="0"/>
              <a:t>2 Support Staff</a:t>
            </a:r>
          </a:p>
          <a:p>
            <a:pPr eaLnBrk="1" hangingPunct="1"/>
            <a:endParaRPr lang="en-US" smtClean="0"/>
          </a:p>
        </p:txBody>
      </p:sp>
      <p:sp>
        <p:nvSpPr>
          <p:cNvPr id="4" name="Slide Number Placeholder 5"/>
          <p:cNvSpPr>
            <a:spLocks noGrp="1"/>
          </p:cNvSpPr>
          <p:nvPr>
            <p:ph type="sldNum" sz="quarter" idx="12"/>
          </p:nvPr>
        </p:nvSpPr>
        <p:spPr>
          <a:xfrm>
            <a:off x="6553200" y="6356350"/>
            <a:ext cx="2133600" cy="365125"/>
          </a:xfrm>
        </p:spPr>
        <p:txBody>
          <a:bodyPr/>
          <a:lstStyle/>
          <a:p>
            <a:pPr>
              <a:defRPr/>
            </a:pPr>
            <a:fld id="{D7737C61-C8C8-421D-9370-7980429694F7}" type="slidenum">
              <a:rPr lang="en-US"/>
              <a:pPr>
                <a:defRPr/>
              </a:pPr>
              <a:t>7</a:t>
            </a:fld>
            <a:endParaRPr lang="en-US" dirty="0"/>
          </a:p>
        </p:txBody>
      </p:sp>
    </p:spTree>
    <p:extLst>
      <p:ext uri="{BB962C8B-B14F-4D97-AF65-F5344CB8AC3E}">
        <p14:creationId xmlns:p14="http://schemas.microsoft.com/office/powerpoint/2010/main" val="287683875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idx="4294967295"/>
          </p:nvPr>
        </p:nvSpPr>
        <p:spPr/>
        <p:txBody>
          <a:bodyPr/>
          <a:lstStyle/>
          <a:p>
            <a:pPr algn="ctr" eaLnBrk="1" hangingPunct="1">
              <a:defRPr/>
            </a:pPr>
            <a:r>
              <a:rPr lang="en-US" sz="5400" b="1" dirty="0" smtClean="0">
                <a:effectLst>
                  <a:outerShdw blurRad="38100" dist="38100" dir="2700000" algn="tl">
                    <a:srgbClr val="000000">
                      <a:alpha val="43137"/>
                    </a:srgbClr>
                  </a:outerShdw>
                </a:effectLst>
              </a:rPr>
              <a:t>Mission Statement</a:t>
            </a:r>
          </a:p>
        </p:txBody>
      </p:sp>
      <p:sp>
        <p:nvSpPr>
          <p:cNvPr id="33795" name="Rectangle 3"/>
          <p:cNvSpPr>
            <a:spLocks noGrp="1" noChangeArrowheads="1"/>
          </p:cNvSpPr>
          <p:nvPr>
            <p:ph type="body" idx="4294967295"/>
          </p:nvPr>
        </p:nvSpPr>
        <p:spPr>
          <a:xfrm>
            <a:off x="152400" y="1371600"/>
            <a:ext cx="8534400" cy="4754563"/>
          </a:xfrm>
        </p:spPr>
        <p:txBody>
          <a:bodyPr>
            <a:normAutofit lnSpcReduction="10000"/>
          </a:bodyPr>
          <a:lstStyle/>
          <a:p>
            <a:pPr lvl="1"/>
            <a:r>
              <a:rPr lang="en-US" sz="3600" b="1" smtClean="0"/>
              <a:t>Protect </a:t>
            </a:r>
            <a:r>
              <a:rPr lang="en-US" sz="3600" smtClean="0"/>
              <a:t>the public</a:t>
            </a:r>
          </a:p>
          <a:p>
            <a:pPr lvl="1"/>
            <a:r>
              <a:rPr lang="en-US" sz="3600" smtClean="0"/>
              <a:t>Promote public confidence in the </a:t>
            </a:r>
            <a:r>
              <a:rPr lang="en-US" sz="3600" b="1" smtClean="0"/>
              <a:t>integrity</a:t>
            </a:r>
            <a:r>
              <a:rPr lang="en-US" sz="3600" smtClean="0"/>
              <a:t>, </a:t>
            </a:r>
            <a:r>
              <a:rPr lang="en-US" sz="3600" b="1" smtClean="0"/>
              <a:t>independence</a:t>
            </a:r>
            <a:r>
              <a:rPr lang="en-US" sz="3600" smtClean="0"/>
              <a:t>, </a:t>
            </a:r>
            <a:r>
              <a:rPr lang="en-US" sz="3600" b="1" smtClean="0"/>
              <a:t>competence</a:t>
            </a:r>
            <a:r>
              <a:rPr lang="en-US" sz="3600" smtClean="0"/>
              <a:t>, and </a:t>
            </a:r>
            <a:r>
              <a:rPr lang="en-US" sz="3600" b="1" smtClean="0"/>
              <a:t>impartiality</a:t>
            </a:r>
            <a:r>
              <a:rPr lang="en-US" sz="3600" smtClean="0"/>
              <a:t> of the judiciary</a:t>
            </a:r>
          </a:p>
          <a:p>
            <a:pPr lvl="1"/>
            <a:r>
              <a:rPr lang="en-US" sz="3600" smtClean="0"/>
              <a:t>Encourage judges to maintain </a:t>
            </a:r>
            <a:r>
              <a:rPr lang="en-US" sz="3600" b="1" smtClean="0"/>
              <a:t>high standards of conduct </a:t>
            </a:r>
            <a:r>
              <a:rPr lang="en-US" sz="3600" smtClean="0"/>
              <a:t>both on and off the bench.</a:t>
            </a:r>
          </a:p>
          <a:p>
            <a:pPr>
              <a:buFont typeface="Arial" charset="0"/>
              <a:buNone/>
            </a:pPr>
            <a:r>
              <a:rPr lang="en-US" sz="2800" smtClean="0"/>
              <a:t>	</a:t>
            </a:r>
          </a:p>
        </p:txBody>
      </p:sp>
    </p:spTree>
    <p:extLst>
      <p:ext uri="{BB962C8B-B14F-4D97-AF65-F5344CB8AC3E}">
        <p14:creationId xmlns:p14="http://schemas.microsoft.com/office/powerpoint/2010/main" val="246617340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379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37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dirty="0"/>
          </a:p>
        </p:txBody>
      </p:sp>
      <p:sp>
        <p:nvSpPr>
          <p:cNvPr id="4" name="Content Placeholder 3"/>
          <p:cNvSpPr>
            <a:spLocks noGrp="1"/>
          </p:cNvSpPr>
          <p:nvPr>
            <p:ph sz="quarter" idx="2"/>
          </p:nvPr>
        </p:nvSpPr>
        <p:spPr/>
        <p:txBody>
          <a:bodyPr/>
          <a:lstStyle/>
          <a:p>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990600"/>
            <a:ext cx="7653338" cy="5125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9544" y="677137"/>
            <a:ext cx="8553450" cy="5438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0878190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202</TotalTime>
  <Words>2026</Words>
  <Application>Microsoft Office PowerPoint</Application>
  <PresentationFormat>On-screen Show (4:3)</PresentationFormat>
  <Paragraphs>114</Paragraphs>
  <Slides>43</Slides>
  <Notes>1</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Origin</vt:lpstr>
      <vt:lpstr>Judicial Demeanor</vt:lpstr>
      <vt:lpstr>Judicial Demeanor</vt:lpstr>
      <vt:lpstr>A Good Judge</vt:lpstr>
      <vt:lpstr>Judicial Ethics</vt:lpstr>
      <vt:lpstr>Commission Structure</vt:lpstr>
      <vt:lpstr>Commission Structure</vt:lpstr>
      <vt:lpstr>Commission Staff</vt:lpstr>
      <vt:lpstr>Mission Statement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Hypothetical One</vt:lpstr>
      <vt:lpstr>Hypothetical One, continued</vt:lpstr>
      <vt:lpstr>Hypothetical Two</vt:lpstr>
      <vt:lpstr> Hypothetical Two, continued</vt:lpstr>
      <vt:lpstr>Hypothetical Three</vt:lpstr>
      <vt:lpstr>Hypothetical Three, continued</vt:lpstr>
      <vt:lpstr>Hypothetical Four</vt:lpstr>
      <vt:lpstr>Hypothetical Five</vt:lpstr>
      <vt:lpstr>Hypothetical Five, continued</vt:lpstr>
      <vt:lpstr>Hypothetical Six</vt:lpstr>
      <vt:lpstr>Hypothetical Six, continued</vt:lpstr>
      <vt:lpstr>Hypothetical Seven</vt:lpstr>
      <vt:lpstr>Hypothetical Eight</vt:lpstr>
      <vt:lpstr>Hypothetical Nine</vt:lpstr>
      <vt:lpstr>Hypothetical Ten</vt:lpstr>
      <vt:lpstr>Hypothetical Eleven</vt:lpstr>
      <vt:lpstr>Hypothetical Twelve</vt:lpstr>
      <vt:lpstr>Hypothetical Twelve, continued</vt:lpstr>
      <vt:lpstr>Hypothetical Thirteen</vt:lpstr>
      <vt:lpstr>Hypothetical Fourteen</vt:lpstr>
      <vt:lpstr>Hypothetical Fifteen</vt:lpstr>
      <vt:lpstr>Hypothetical Fifteen, continued</vt:lpstr>
      <vt:lpstr>Hypothetical Sixteen</vt:lpstr>
      <vt:lpstr>Hypothetical Seventeen</vt:lpstr>
      <vt:lpstr>Hypothetical Seventeen, continued</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Judicial Demeanor</dc:title>
  <dc:creator>Mark</dc:creator>
  <cp:lastModifiedBy>travel</cp:lastModifiedBy>
  <cp:revision>13</cp:revision>
  <dcterms:created xsi:type="dcterms:W3CDTF">2012-10-05T19:29:21Z</dcterms:created>
  <dcterms:modified xsi:type="dcterms:W3CDTF">2012-10-23T14:22:09Z</dcterms:modified>
</cp:coreProperties>
</file>